
<file path=[Content_Types].xml><?xml version="1.0" encoding="utf-8"?>
<Types xmlns="http://schemas.openxmlformats.org/package/2006/content-types">
  <Default Extension="jpeg" ContentType="image/jpe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sldIdLst>
    <p:sldId id="262" r:id="rId3"/>
    <p:sldId id="265" r:id="rId4"/>
    <p:sldId id="307" r:id="rId5"/>
    <p:sldId id="267" r:id="rId6"/>
    <p:sldId id="308" r:id="rId7"/>
    <p:sldId id="406" r:id="rId8"/>
    <p:sldId id="407" r:id="rId9"/>
    <p:sldId id="346" r:id="rId10"/>
    <p:sldId id="347" r:id="rId11"/>
    <p:sldId id="373" r:id="rId12"/>
    <p:sldId id="353" r:id="rId13"/>
    <p:sldId id="329" r:id="rId14"/>
    <p:sldId id="326" r:id="rId15"/>
    <p:sldId id="348" r:id="rId16"/>
    <p:sldId id="372" r:id="rId17"/>
    <p:sldId id="392" r:id="rId18"/>
    <p:sldId id="349" r:id="rId19"/>
    <p:sldId id="356" r:id="rId20"/>
    <p:sldId id="357" r:id="rId21"/>
    <p:sldId id="352" r:id="rId22"/>
    <p:sldId id="350" r:id="rId23"/>
    <p:sldId id="320" r:id="rId24"/>
    <p:sldId id="325" r:id="rId25"/>
    <p:sldId id="318" r:id="rId26"/>
    <p:sldId id="355" r:id="rId27"/>
    <p:sldId id="317" r:id="rId28"/>
    <p:sldId id="297" r:id="rId29"/>
    <p:sldId id="370" r:id="rId31"/>
    <p:sldId id="283"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6F65"/>
    <a:srgbClr val="287184"/>
    <a:srgbClr val="89A67A"/>
    <a:srgbClr val="E49B35"/>
    <a:srgbClr val="508799"/>
    <a:srgbClr val="ED7167"/>
    <a:srgbClr val="ED6E64"/>
    <a:srgbClr val="D57053"/>
    <a:srgbClr val="EBCEBC"/>
    <a:srgbClr val="EBD3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34" autoAdjust="0"/>
    <p:restoredTop sz="95401" autoAdjust="0"/>
  </p:normalViewPr>
  <p:slideViewPr>
    <p:cSldViewPr snapToGrid="0">
      <p:cViewPr>
        <p:scale>
          <a:sx n="100" d="100"/>
          <a:sy n="100" d="100"/>
        </p:scale>
        <p:origin x="-216" y="-126"/>
      </p:cViewPr>
      <p:guideLst>
        <p:guide orient="horz" pos="3566"/>
        <p:guide orient="horz" pos="937"/>
        <p:guide pos="4241"/>
        <p:guide pos="567"/>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DEABB2-7F21-4956-8261-0567CD8FAEB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83388D-148F-4A69-9717-8609F9280A8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583388D-148F-4A69-9717-8609F9280A8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583388D-148F-4A69-9717-8609F9280A8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D9E10778-D782-46AB-918C-02950C9E19C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63C713-0A25-4B27-8294-86EE1C308F4F}"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D9E10778-D782-46AB-918C-02950C9E19C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63C713-0A25-4B27-8294-86EE1C308F4F}"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D9E10778-D782-46AB-918C-02950C9E19C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63C713-0A25-4B27-8294-86EE1C308F4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D9E10778-D782-46AB-918C-02950C9E19C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63C713-0A25-4B27-8294-86EE1C308F4F}"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D9E10778-D782-46AB-918C-02950C9E19C4}"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663C713-0A25-4B27-8294-86EE1C308F4F}"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D9E10778-D782-46AB-918C-02950C9E19C4}"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663C713-0A25-4B27-8294-86EE1C308F4F}"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629842" y="2505075"/>
            <a:ext cx="3868340"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D9E10778-D782-46AB-918C-02950C9E19C4}"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3663C713-0A25-4B27-8294-86EE1C308F4F}"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9E10778-D782-46AB-918C-02950C9E19C4}"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663C713-0A25-4B27-8294-86EE1C308F4F}"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E10778-D782-46AB-918C-02950C9E19C4}"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663C713-0A25-4B27-8294-86EE1C308F4F}"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D9E10778-D782-46AB-918C-02950C9E19C4}"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663C713-0A25-4B27-8294-86EE1C308F4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D9E10778-D782-46AB-918C-02950C9E19C4}"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663C713-0A25-4B27-8294-86EE1C308F4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E10778-D782-46AB-918C-02950C9E19C4}" type="datetimeFigureOut">
              <a:rPr lang="zh-CN" altLang="en-US" smtClean="0"/>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63C713-0A25-4B27-8294-86EE1C308F4F}" type="slidenum">
              <a:rPr lang="zh-CN" altLang="en-US" smtClean="0"/>
            </a:fld>
            <a:endParaRPr lang="zh-CN" altLang="en-US"/>
          </a:p>
        </p:txBody>
      </p:sp>
      <p:pic>
        <p:nvPicPr>
          <p:cNvPr id="7" name="图片 6"/>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0" y="0"/>
            <a:ext cx="9144000" cy="68961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emf"/><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em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jpeg"/><Relationship Id="rId1" Type="http://schemas.openxmlformats.org/officeDocument/2006/relationships/image" Target="../media/image3.emf"/></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emf"/></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emf"/></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3.emf"/></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3.emf"/></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3.emf"/></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emf"/></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emf"/></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3.emf"/></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3.emf"/></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emf"/></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emf"/></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emf"/></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emf"/></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3.emf"/></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em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3.em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3.emf"/></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emf"/><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emf"/></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emf"/></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emf"/></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emf"/></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emf"/></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emf"/></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椭圆 41"/>
          <p:cNvSpPr/>
          <p:nvPr/>
        </p:nvSpPr>
        <p:spPr>
          <a:xfrm flipV="1">
            <a:off x="375047" y="2433092"/>
            <a:ext cx="6672263" cy="38315"/>
          </a:xfrm>
          <a:prstGeom prst="ellipse">
            <a:avLst/>
          </a:prstGeom>
          <a:gradFill flip="none" rotWithShape="1">
            <a:gsLst>
              <a:gs pos="62000">
                <a:schemeClr val="bg1"/>
              </a:gs>
              <a:gs pos="47000">
                <a:schemeClr val="tx1">
                  <a:alpha val="39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椭圆 44"/>
          <p:cNvSpPr/>
          <p:nvPr/>
        </p:nvSpPr>
        <p:spPr>
          <a:xfrm flipV="1">
            <a:off x="375047" y="3454648"/>
            <a:ext cx="6672263" cy="38315"/>
          </a:xfrm>
          <a:prstGeom prst="ellipse">
            <a:avLst/>
          </a:prstGeom>
          <a:gradFill flip="none" rotWithShape="1">
            <a:gsLst>
              <a:gs pos="70000">
                <a:schemeClr val="bg1"/>
              </a:gs>
              <a:gs pos="47000">
                <a:schemeClr val="tx1">
                  <a:alpha val="39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41" name="图片 40"/>
          <p:cNvPicPr>
            <a:picLocks noChangeAspect="1"/>
          </p:cNvPicPr>
          <p:nvPr/>
        </p:nvPicPr>
        <p:blipFill rotWithShape="1">
          <a:blip r:embed="rId1" cstate="print">
            <a:extLst>
              <a:ext uri="{28A0092B-C50C-407E-A947-70E740481C1C}">
                <a14:useLocalDpi xmlns:a14="http://schemas.microsoft.com/office/drawing/2010/main" val="0"/>
              </a:ext>
            </a:extLst>
          </a:blip>
          <a:srcRect l="156" t="30898" r="26794" b="49213"/>
          <a:stretch>
            <a:fillRect/>
          </a:stretch>
        </p:blipFill>
        <p:spPr>
          <a:xfrm>
            <a:off x="375047" y="2448677"/>
            <a:ext cx="6679678" cy="1028701"/>
          </a:xfrm>
          <a:prstGeom prst="rect">
            <a:avLst/>
          </a:prstGeom>
        </p:spPr>
      </p:pic>
      <p:sp>
        <p:nvSpPr>
          <p:cNvPr id="713" name="矩形 712"/>
          <p:cNvSpPr/>
          <p:nvPr/>
        </p:nvSpPr>
        <p:spPr>
          <a:xfrm>
            <a:off x="1" y="1197398"/>
            <a:ext cx="515109" cy="347477"/>
          </a:xfrm>
          <a:prstGeom prst="rect">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14" name="TextBox 40"/>
          <p:cNvSpPr txBox="1"/>
          <p:nvPr/>
        </p:nvSpPr>
        <p:spPr>
          <a:xfrm>
            <a:off x="624560" y="1186471"/>
            <a:ext cx="2180784" cy="369332"/>
          </a:xfrm>
          <a:prstGeom prst="rect">
            <a:avLst/>
          </a:prstGeom>
          <a:noFill/>
        </p:spPr>
        <p:txBody>
          <a:bodyPr wrap="square" rtlCol="0" anchor="ctr">
            <a:spAutoFit/>
          </a:bodyPr>
          <a:lstStyle/>
          <a:p>
            <a:r>
              <a:rPr lang="zh-CN" altLang="en-US" dirty="0">
                <a:solidFill>
                  <a:srgbClr val="346182"/>
                </a:solidFill>
                <a:latin typeface="微软雅黑" panose="020B0503020204020204" pitchFamily="34" charset="-122"/>
                <a:ea typeface="微软雅黑" panose="020B0503020204020204" pitchFamily="34" charset="-122"/>
              </a:rPr>
              <a:t>浙江大学城市学院</a:t>
            </a:r>
            <a:endParaRPr lang="zh-CN" altLang="en-US" dirty="0">
              <a:solidFill>
                <a:srgbClr val="346182"/>
              </a:solidFill>
              <a:latin typeface="微软雅黑" panose="020B0503020204020204" pitchFamily="34" charset="-122"/>
              <a:ea typeface="微软雅黑" panose="020B0503020204020204" pitchFamily="34" charset="-122"/>
            </a:endParaRPr>
          </a:p>
        </p:txBody>
      </p:sp>
      <p:cxnSp>
        <p:nvCxnSpPr>
          <p:cNvPr id="715" name="直接连接符 714"/>
          <p:cNvCxnSpPr/>
          <p:nvPr/>
        </p:nvCxnSpPr>
        <p:spPr>
          <a:xfrm>
            <a:off x="592296" y="1196784"/>
            <a:ext cx="0" cy="348706"/>
          </a:xfrm>
          <a:prstGeom prst="line">
            <a:avLst/>
          </a:prstGeom>
          <a:ln w="19050">
            <a:solidFill>
              <a:srgbClr val="346182"/>
            </a:solidFill>
          </a:ln>
        </p:spPr>
        <p:style>
          <a:lnRef idx="1">
            <a:schemeClr val="accent1"/>
          </a:lnRef>
          <a:fillRef idx="0">
            <a:schemeClr val="accent1"/>
          </a:fillRef>
          <a:effectRef idx="0">
            <a:schemeClr val="accent1"/>
          </a:effectRef>
          <a:fontRef idx="minor">
            <a:schemeClr val="tx1"/>
          </a:fontRef>
        </p:style>
      </p:cxnSp>
      <p:sp>
        <p:nvSpPr>
          <p:cNvPr id="828" name="矩形 827"/>
          <p:cNvSpPr/>
          <p:nvPr/>
        </p:nvSpPr>
        <p:spPr>
          <a:xfrm>
            <a:off x="592296" y="2658890"/>
            <a:ext cx="7719340" cy="600164"/>
          </a:xfrm>
          <a:prstGeom prst="rect">
            <a:avLst/>
          </a:prstGeom>
        </p:spPr>
        <p:txBody>
          <a:bodyPr wrap="square">
            <a:spAutoFit/>
          </a:bodyPr>
          <a:lstStyle/>
          <a:p>
            <a:pPr algn="dist"/>
            <a:r>
              <a:rPr lang="zh-CN" altLang="en-US" sz="3300" b="1" kern="100" dirty="0">
                <a:solidFill>
                  <a:srgbClr val="315B7B"/>
                </a:solidFill>
                <a:latin typeface="微软雅黑" panose="020B0503020204020204" pitchFamily="34" charset="-122"/>
                <a:ea typeface="微软雅黑" panose="020B0503020204020204" pitchFamily="34" charset="-122"/>
                <a:cs typeface="Times New Roman" panose="02020603050405020304" pitchFamily="18" charset="0"/>
              </a:rPr>
              <a:t>渔</a:t>
            </a:r>
            <a:r>
              <a:rPr lang="zh-CN" altLang="en-US" sz="3300" b="1" kern="100" dirty="0" smtClean="0">
                <a:solidFill>
                  <a:srgbClr val="315B7B"/>
                </a:solidFill>
                <a:latin typeface="微软雅黑" panose="020B0503020204020204" pitchFamily="34" charset="-122"/>
                <a:ea typeface="微软雅黑" panose="020B0503020204020204" pitchFamily="34" charset="-122"/>
                <a:cs typeface="Times New Roman" panose="02020603050405020304" pitchFamily="18" charset="0"/>
              </a:rPr>
              <a:t>乐生活需求</a:t>
            </a:r>
            <a:r>
              <a:rPr lang="zh-CN" altLang="en-US" sz="3300" b="1" kern="100" dirty="0">
                <a:solidFill>
                  <a:srgbClr val="315B7B"/>
                </a:solidFill>
                <a:latin typeface="微软雅黑" panose="020B0503020204020204" pitchFamily="34" charset="-122"/>
                <a:ea typeface="微软雅黑" panose="020B0503020204020204" pitchFamily="34" charset="-122"/>
                <a:cs typeface="Times New Roman" panose="02020603050405020304" pitchFamily="18" charset="0"/>
              </a:rPr>
              <a:t>工程项目计划答辩 </a:t>
            </a:r>
            <a:r>
              <a:rPr lang="en-US" altLang="zh-CN" sz="3300" b="1" kern="100" dirty="0">
                <a:solidFill>
                  <a:srgbClr val="315B7B"/>
                </a:solidFill>
                <a:latin typeface="微软雅黑" panose="020B0503020204020204" pitchFamily="34" charset="-122"/>
                <a:ea typeface="微软雅黑" panose="020B0503020204020204" pitchFamily="34" charset="-122"/>
                <a:cs typeface="Times New Roman" panose="02020603050405020304" pitchFamily="18" charset="0"/>
              </a:rPr>
              <a:t>PPT</a:t>
            </a:r>
            <a:endParaRPr lang="zh-CN" altLang="zh-CN" sz="2100" b="1" kern="100" dirty="0">
              <a:solidFill>
                <a:srgbClr val="315B7B"/>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文本框 11"/>
          <p:cNvSpPr txBox="1"/>
          <p:nvPr/>
        </p:nvSpPr>
        <p:spPr>
          <a:xfrm>
            <a:off x="2329905" y="3757087"/>
            <a:ext cx="2950411" cy="1630045"/>
          </a:xfrm>
          <a:prstGeom prst="rect">
            <a:avLst/>
          </a:prstGeom>
          <a:noFill/>
        </p:spPr>
        <p:txBody>
          <a:bodyPr wrap="square" rtlCol="0">
            <a:spAutoFit/>
          </a:bodyPr>
          <a:lstStyle/>
          <a:p>
            <a:pPr algn="ctr"/>
            <a:r>
              <a:rPr lang="en-US" altLang="zh-CN" sz="2000" dirty="0">
                <a:solidFill>
                  <a:srgbClr val="346182"/>
                </a:solidFill>
                <a:latin typeface="微软雅黑" panose="020B0503020204020204" pitchFamily="34" charset="-122"/>
                <a:ea typeface="微软雅黑" panose="020B0503020204020204" pitchFamily="34" charset="-122"/>
              </a:rPr>
              <a:t>PRD2018-G07</a:t>
            </a:r>
            <a:r>
              <a:rPr lang="zh-CN" altLang="en-US" sz="2000" dirty="0">
                <a:solidFill>
                  <a:srgbClr val="346182"/>
                </a:solidFill>
                <a:latin typeface="微软雅黑" panose="020B0503020204020204" pitchFamily="34" charset="-122"/>
                <a:ea typeface="微软雅黑" panose="020B0503020204020204" pitchFamily="34" charset="-122"/>
              </a:rPr>
              <a:t>小组</a:t>
            </a:r>
            <a:endParaRPr lang="en-US" altLang="zh-CN" sz="2000" dirty="0">
              <a:solidFill>
                <a:srgbClr val="346182"/>
              </a:solidFill>
              <a:latin typeface="微软雅黑" panose="020B0503020204020204" pitchFamily="34" charset="-122"/>
              <a:ea typeface="微软雅黑" panose="020B0503020204020204" pitchFamily="34" charset="-122"/>
            </a:endParaRPr>
          </a:p>
          <a:p>
            <a:pPr algn="ctr"/>
            <a:endParaRPr lang="en-US" altLang="zh-CN" sz="2000" dirty="0">
              <a:solidFill>
                <a:srgbClr val="346182"/>
              </a:solidFill>
              <a:latin typeface="微软雅黑" panose="020B0503020204020204" pitchFamily="34" charset="-122"/>
              <a:ea typeface="微软雅黑" panose="020B0503020204020204" pitchFamily="34" charset="-122"/>
            </a:endParaRPr>
          </a:p>
          <a:p>
            <a:r>
              <a:rPr lang="zh-CN" altLang="en-US" sz="2000" dirty="0">
                <a:solidFill>
                  <a:srgbClr val="346182"/>
                </a:solidFill>
                <a:latin typeface="微软雅黑" panose="020B0503020204020204" pitchFamily="34" charset="-122"/>
                <a:ea typeface="微软雅黑" panose="020B0503020204020204" pitchFamily="34" charset="-122"/>
              </a:rPr>
              <a:t>组长：张荣阳</a:t>
            </a:r>
            <a:endParaRPr lang="en-US" altLang="zh-CN" sz="2000" dirty="0">
              <a:solidFill>
                <a:srgbClr val="346182"/>
              </a:solidFill>
              <a:latin typeface="微软雅黑" panose="020B0503020204020204" pitchFamily="34" charset="-122"/>
              <a:ea typeface="微软雅黑" panose="020B0503020204020204" pitchFamily="34" charset="-122"/>
            </a:endParaRPr>
          </a:p>
          <a:p>
            <a:r>
              <a:rPr lang="zh-CN" altLang="en-US" sz="2000" dirty="0">
                <a:solidFill>
                  <a:srgbClr val="346182"/>
                </a:solidFill>
                <a:latin typeface="微软雅黑" panose="020B0503020204020204" pitchFamily="34" charset="-122"/>
                <a:ea typeface="微软雅黑" panose="020B0503020204020204" pitchFamily="34" charset="-122"/>
              </a:rPr>
              <a:t>组员：赵伟宏  陈帆</a:t>
            </a:r>
            <a:endParaRPr lang="en-US" altLang="zh-CN" sz="2000" dirty="0">
              <a:solidFill>
                <a:srgbClr val="346182"/>
              </a:solidFill>
              <a:latin typeface="微软雅黑" panose="020B0503020204020204" pitchFamily="34" charset="-122"/>
              <a:ea typeface="微软雅黑" panose="020B0503020204020204" pitchFamily="34" charset="-122"/>
            </a:endParaRPr>
          </a:p>
          <a:p>
            <a:r>
              <a:rPr lang="zh-CN" altLang="en-US" sz="2000" dirty="0">
                <a:solidFill>
                  <a:srgbClr val="346182"/>
                </a:solidFill>
                <a:latin typeface="微软雅黑" panose="020B0503020204020204" pitchFamily="34" charset="-122"/>
                <a:ea typeface="微软雅黑" panose="020B0503020204020204" pitchFamily="34" charset="-122"/>
              </a:rPr>
              <a:t>          林翼力  刘浥</a:t>
            </a:r>
            <a:endParaRPr lang="zh-CN" altLang="en-US" sz="2000" dirty="0">
              <a:solidFill>
                <a:srgbClr val="346182"/>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6055360" y="3810"/>
            <a:ext cx="3116580" cy="1131570"/>
          </a:xfrm>
          <a:prstGeom prst="rect">
            <a:avLst/>
          </a:prstGeom>
        </p:spPr>
      </p:pic>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14:presetBounceEnd="42000">
                                      <p:stCondLst>
                                        <p:cond delay="0"/>
                                      </p:stCondLst>
                                      <p:childTnLst>
                                        <p:set>
                                          <p:cBhvr>
                                            <p:cTn id="6" dur="1" fill="hold">
                                              <p:stCondLst>
                                                <p:cond delay="0"/>
                                              </p:stCondLst>
                                            </p:cTn>
                                            <p:tgtEl>
                                              <p:spTgt spid="828"/>
                                            </p:tgtEl>
                                            <p:attrNameLst>
                                              <p:attrName>style.visibility</p:attrName>
                                            </p:attrNameLst>
                                          </p:cBhvr>
                                          <p:to>
                                            <p:strVal val="visible"/>
                                          </p:to>
                                        </p:set>
                                        <p:anim calcmode="lin" valueType="num" p14:bounceEnd="42000">
                                          <p:cBhvr additive="base">
                                            <p:cTn id="7" dur="500" fill="hold"/>
                                            <p:tgtEl>
                                              <p:spTgt spid="828"/>
                                            </p:tgtEl>
                                            <p:attrNameLst>
                                              <p:attrName>ppt_x</p:attrName>
                                            </p:attrNameLst>
                                          </p:cBhvr>
                                          <p:tavLst>
                                            <p:tav tm="0">
                                              <p:val>
                                                <p:strVal val="#ppt_x"/>
                                              </p:val>
                                            </p:tav>
                                            <p:tav tm="100000">
                                              <p:val>
                                                <p:strVal val="#ppt_x"/>
                                              </p:val>
                                            </p:tav>
                                          </p:tavLst>
                                        </p:anim>
                                        <p:anim calcmode="lin" valueType="num" p14:bounceEnd="42000">
                                          <p:cBhvr additive="base">
                                            <p:cTn id="8" dur="500" fill="hold"/>
                                            <p:tgtEl>
                                              <p:spTgt spid="82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14:presetBounceEnd="34000">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14:bounceEnd="34000">
                                          <p:cBhvr additive="base">
                                            <p:cTn id="12" dur="500" fill="hold"/>
                                            <p:tgtEl>
                                              <p:spTgt spid="12"/>
                                            </p:tgtEl>
                                            <p:attrNameLst>
                                              <p:attrName>ppt_x</p:attrName>
                                            </p:attrNameLst>
                                          </p:cBhvr>
                                          <p:tavLst>
                                            <p:tav tm="0">
                                              <p:val>
                                                <p:strVal val="1+#ppt_w/2"/>
                                              </p:val>
                                            </p:tav>
                                            <p:tav tm="100000">
                                              <p:val>
                                                <p:strVal val="#ppt_x"/>
                                              </p:val>
                                            </p:tav>
                                          </p:tavLst>
                                        </p:anim>
                                        <p:anim calcmode="lin" valueType="num" p14:bounceEnd="34000">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8" grpId="0"/>
          <p:bldP spid="12"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28"/>
                                            </p:tgtEl>
                                            <p:attrNameLst>
                                              <p:attrName>style.visibility</p:attrName>
                                            </p:attrNameLst>
                                          </p:cBhvr>
                                          <p:to>
                                            <p:strVal val="visible"/>
                                          </p:to>
                                        </p:set>
                                        <p:anim calcmode="lin" valueType="num">
                                          <p:cBhvr additive="base">
                                            <p:cTn id="7" dur="500" fill="hold"/>
                                            <p:tgtEl>
                                              <p:spTgt spid="828"/>
                                            </p:tgtEl>
                                            <p:attrNameLst>
                                              <p:attrName>ppt_x</p:attrName>
                                            </p:attrNameLst>
                                          </p:cBhvr>
                                          <p:tavLst>
                                            <p:tav tm="0">
                                              <p:val>
                                                <p:strVal val="#ppt_x"/>
                                              </p:val>
                                            </p:tav>
                                            <p:tav tm="100000">
                                              <p:val>
                                                <p:strVal val="#ppt_x"/>
                                              </p:val>
                                            </p:tav>
                                          </p:tavLst>
                                        </p:anim>
                                        <p:anim calcmode="lin" valueType="num">
                                          <p:cBhvr additive="base">
                                            <p:cTn id="8" dur="500" fill="hold"/>
                                            <p:tgtEl>
                                              <p:spTgt spid="82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1+#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8" grpId="0"/>
          <p:bldP spid="12"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369716" y="1013213"/>
            <a:ext cx="3420110" cy="506730"/>
          </a:xfrm>
          <a:prstGeom prst="rect">
            <a:avLst/>
          </a:prstGeom>
        </p:spPr>
        <p:txBody>
          <a:bodyPr wrap="none">
            <a:spAutoFit/>
          </a:bodyPr>
          <a:lstStyle/>
          <a:p>
            <a:pPr lvl="0" algn="l">
              <a:lnSpc>
                <a:spcPct val="150000"/>
              </a:lnSpc>
            </a:pPr>
            <a:r>
              <a:rPr lang="zh-CN" altLang="en-US" b="1" dirty="0">
                <a:solidFill>
                  <a:srgbClr val="346182"/>
                </a:solidFill>
                <a:latin typeface="微软雅黑" panose="020B0503020204020204" pitchFamily="34" charset="-122"/>
                <a:ea typeface="微软雅黑" panose="020B0503020204020204" pitchFamily="34" charset="-122"/>
                <a:sym typeface="+mn-ea"/>
              </a:rPr>
              <a:t>项目实施计划</a:t>
            </a:r>
            <a:r>
              <a:rPr lang="en-US" altLang="zh-CN" b="1" dirty="0">
                <a:solidFill>
                  <a:srgbClr val="346182"/>
                </a:solidFill>
                <a:latin typeface="微软雅黑" panose="020B0503020204020204" pitchFamily="34" charset="-122"/>
                <a:ea typeface="微软雅黑" panose="020B0503020204020204" pitchFamily="34" charset="-122"/>
                <a:sym typeface="+mn-ea"/>
              </a:rPr>
              <a:t>——</a:t>
            </a:r>
            <a:r>
              <a:rPr lang="zh-CN" altLang="en-US" b="1" dirty="0">
                <a:solidFill>
                  <a:srgbClr val="346182"/>
                </a:solidFill>
                <a:latin typeface="微软雅黑" panose="020B0503020204020204" pitchFamily="34" charset="-122"/>
                <a:ea typeface="微软雅黑" panose="020B0503020204020204" pitchFamily="34" charset="-122"/>
                <a:sym typeface="+mn-ea"/>
              </a:rPr>
              <a:t>项目团队成员</a:t>
            </a:r>
            <a:endParaRPr lang="zh-CN" altLang="en-US" b="1" dirty="0">
              <a:solidFill>
                <a:srgbClr val="346182"/>
              </a:solidFill>
              <a:latin typeface="微软雅黑" panose="020B0503020204020204" pitchFamily="34" charset="-122"/>
              <a:ea typeface="微软雅黑" panose="020B0503020204020204" pitchFamily="34" charset="-122"/>
              <a:sym typeface="+mn-ea"/>
            </a:endParaRPr>
          </a:p>
        </p:txBody>
      </p:sp>
      <p:cxnSp>
        <p:nvCxnSpPr>
          <p:cNvPr id="39" name="直接连接符 38"/>
          <p:cNvCxnSpPr/>
          <p:nvPr/>
        </p:nvCxnSpPr>
        <p:spPr>
          <a:xfrm>
            <a:off x="597429" y="1439930"/>
            <a:ext cx="592304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271197" y="1094292"/>
            <a:ext cx="779108" cy="359374"/>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文本框 41"/>
          <p:cNvSpPr txBox="1"/>
          <p:nvPr/>
        </p:nvSpPr>
        <p:spPr>
          <a:xfrm>
            <a:off x="278016" y="1077771"/>
            <a:ext cx="765470" cy="415498"/>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3</a:t>
            </a:r>
            <a:endParaRPr lang="zh-CN" altLang="en-US" sz="2100" dirty="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6042660" y="10795"/>
            <a:ext cx="3116580" cy="1131570"/>
          </a:xfrm>
          <a:prstGeom prst="rect">
            <a:avLst/>
          </a:prstGeom>
        </p:spPr>
      </p:pic>
      <p:graphicFrame>
        <p:nvGraphicFramePr>
          <p:cNvPr id="4" name="表格 3"/>
          <p:cNvGraphicFramePr/>
          <p:nvPr/>
        </p:nvGraphicFramePr>
        <p:xfrm>
          <a:off x="1050290" y="1928495"/>
          <a:ext cx="6374130" cy="3673475"/>
        </p:xfrm>
        <a:graphic>
          <a:graphicData uri="http://schemas.openxmlformats.org/drawingml/2006/table">
            <a:tbl>
              <a:tblPr firstRow="1" bandRow="1">
                <a:tableStyleId>{5940675A-B579-460E-94D1-54222C63F5DA}</a:tableStyleId>
              </a:tblPr>
              <a:tblGrid>
                <a:gridCol w="1433830"/>
                <a:gridCol w="818515"/>
                <a:gridCol w="1176655"/>
                <a:gridCol w="1945640"/>
                <a:gridCol w="999490"/>
              </a:tblGrid>
              <a:tr h="579755">
                <a:tc>
                  <a:txBody>
                    <a:bodyPr/>
                    <a:p>
                      <a:pPr indent="0">
                        <a:buNone/>
                      </a:pPr>
                      <a:r>
                        <a:rPr lang="en-US" sz="1800" b="1">
                          <a:latin typeface="宋体" panose="02010600030101010101" pitchFamily="2" charset="-122"/>
                          <a:ea typeface="宋体" panose="02010600030101010101" pitchFamily="2" charset="-122"/>
                          <a:cs typeface="宋体" panose="02010600030101010101" pitchFamily="2" charset="-122"/>
                        </a:rPr>
                        <a:t>姓名</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BDD6EE"/>
                    </a:solidFill>
                  </a:tcPr>
                </a:tc>
                <a:tc>
                  <a:txBody>
                    <a:bodyPr/>
                    <a:p>
                      <a:pPr indent="0">
                        <a:buNone/>
                      </a:pPr>
                      <a:r>
                        <a:rPr lang="en-US" sz="1800" b="1">
                          <a:latin typeface="宋体" panose="02010600030101010101" pitchFamily="2" charset="-122"/>
                          <a:ea typeface="宋体" panose="02010600030101010101" pitchFamily="2" charset="-122"/>
                          <a:cs typeface="宋体" panose="02010600030101010101" pitchFamily="2" charset="-122"/>
                        </a:rPr>
                        <a:t>角色</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BDD6EE"/>
                    </a:solidFill>
                  </a:tcPr>
                </a:tc>
                <a:tc>
                  <a:txBody>
                    <a:bodyPr/>
                    <a:p>
                      <a:pPr indent="0">
                        <a:buNone/>
                      </a:pPr>
                      <a:r>
                        <a:rPr lang="en-US" sz="1800" b="1">
                          <a:latin typeface="宋体" panose="02010600030101010101" pitchFamily="2" charset="-122"/>
                          <a:ea typeface="宋体" panose="02010600030101010101" pitchFamily="2" charset="-122"/>
                          <a:cs typeface="宋体" panose="02010600030101010101" pitchFamily="2" charset="-122"/>
                        </a:rPr>
                        <a:t>联系电话</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BDD6EE"/>
                    </a:solidFill>
                  </a:tcPr>
                </a:tc>
                <a:tc>
                  <a:txBody>
                    <a:bodyPr/>
                    <a:p>
                      <a:pPr indent="0">
                        <a:buNone/>
                      </a:pPr>
                      <a:r>
                        <a:rPr lang="en-US" sz="1800" b="1">
                          <a:latin typeface="宋体" panose="02010600030101010101" pitchFamily="2" charset="-122"/>
                          <a:ea typeface="宋体" panose="02010600030101010101" pitchFamily="2" charset="-122"/>
                          <a:cs typeface="宋体" panose="02010600030101010101" pitchFamily="2" charset="-122"/>
                        </a:rPr>
                        <a:t>邮箱</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BDD6EE"/>
                    </a:solidFill>
                  </a:tcPr>
                </a:tc>
                <a:tc>
                  <a:txBody>
                    <a:bodyPr/>
                    <a:p>
                      <a:pPr indent="0">
                        <a:buNone/>
                      </a:pPr>
                      <a:r>
                        <a:rPr lang="en-US" sz="1800" b="1">
                          <a:latin typeface="宋体" panose="02010600030101010101" pitchFamily="2" charset="-122"/>
                          <a:ea typeface="宋体" panose="02010600030101010101" pitchFamily="2" charset="-122"/>
                          <a:cs typeface="宋体" panose="02010600030101010101" pitchFamily="2" charset="-122"/>
                        </a:rPr>
                        <a:t>地址</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BDD6EE"/>
                    </a:solidFill>
                  </a:tcPr>
                </a:tc>
              </a:tr>
              <a:tr h="580390">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张荣阳</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组长</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13372536516</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31601376</a:t>
                      </a:r>
                      <a:r>
                        <a:rPr lang="en-US" sz="1800" b="0">
                          <a:latin typeface="等线" panose="02010600030101010101" pitchFamily="2" charset="-122"/>
                          <a:ea typeface="等线" panose="02010600030101010101" pitchFamily="2" charset="-122"/>
                          <a:cs typeface="等线" panose="02010600030101010101" pitchFamily="2" charset="-122"/>
                        </a:rPr>
                        <a:t>@stu.zucc.edu.cn</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弘毅1-608</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73430">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赵伟宏</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组员</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13588151048</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31601378</a:t>
                      </a:r>
                      <a:r>
                        <a:rPr lang="en-US" sz="1800" b="0">
                          <a:latin typeface="等线" panose="02010600030101010101" pitchFamily="2" charset="-122"/>
                          <a:ea typeface="等线" panose="02010600030101010101" pitchFamily="2" charset="-122"/>
                          <a:cs typeface="等线" panose="02010600030101010101" pitchFamily="2" charset="-122"/>
                        </a:rPr>
                        <a:t>@stu.zucc.edu.cn</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弘毅1-608</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579755">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林翼力</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组员</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13588759320</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31601355</a:t>
                      </a:r>
                      <a:r>
                        <a:rPr lang="en-US" sz="1800" b="0">
                          <a:latin typeface="等线" panose="02010600030101010101" pitchFamily="2" charset="-122"/>
                          <a:ea typeface="等线" panose="02010600030101010101" pitchFamily="2" charset="-122"/>
                          <a:cs typeface="等线" panose="02010600030101010101" pitchFamily="2" charset="-122"/>
                        </a:rPr>
                        <a:t>@stu.zucc.edu.cn</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弘毅1-603</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580390">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刘浥</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组员</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13588742787</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31601356</a:t>
                      </a:r>
                      <a:r>
                        <a:rPr lang="en-US" sz="1800" b="0">
                          <a:latin typeface="等线" panose="02010600030101010101" pitchFamily="2" charset="-122"/>
                          <a:ea typeface="等线" panose="02010600030101010101" pitchFamily="2" charset="-122"/>
                          <a:cs typeface="等线" panose="02010600030101010101" pitchFamily="2" charset="-122"/>
                        </a:rPr>
                        <a:t>@stu.zucc.edu.cn</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弘毅1-603</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579755">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陈帆</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组员</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17195864903</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31601345@stu</a:t>
                      </a:r>
                      <a:r>
                        <a:rPr lang="en-US" sz="1800" b="0">
                          <a:latin typeface="等线" panose="02010600030101010101" pitchFamily="2" charset="-122"/>
                          <a:ea typeface="等线" panose="02010600030101010101" pitchFamily="2" charset="-122"/>
                          <a:cs typeface="等线" panose="02010600030101010101" pitchFamily="2" charset="-122"/>
                        </a:rPr>
                        <a:t>.zucc.edu.cn</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800" b="0">
                          <a:latin typeface="宋体" panose="02010600030101010101" pitchFamily="2" charset="-122"/>
                          <a:ea typeface="宋体" panose="02010600030101010101" pitchFamily="2" charset="-122"/>
                          <a:cs typeface="宋体" panose="02010600030101010101" pitchFamily="2" charset="-122"/>
                        </a:rPr>
                        <a:t>弘毅1-524</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5" name="文本框 4"/>
          <p:cNvSpPr txBox="1"/>
          <p:nvPr/>
        </p:nvSpPr>
        <p:spPr>
          <a:xfrm>
            <a:off x="596900" y="1976120"/>
            <a:ext cx="397510" cy="368300"/>
          </a:xfrm>
          <a:prstGeom prst="rect">
            <a:avLst/>
          </a:prstGeom>
          <a:noFill/>
        </p:spPr>
        <p:txBody>
          <a:bodyPr wrap="square" rtlCol="0">
            <a:spAutoFit/>
          </a:bodyPr>
          <a:p>
            <a:r>
              <a:rPr lang="en-US" altLang="zh-CN"/>
              <a:t>[4]</a:t>
            </a:r>
            <a:endParaRPr lang="en-US" altLang="zh-CN"/>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369716" y="1013213"/>
            <a:ext cx="4269740" cy="506730"/>
          </a:xfrm>
          <a:prstGeom prst="rect">
            <a:avLst/>
          </a:prstGeom>
        </p:spPr>
        <p:txBody>
          <a:bodyPr wrap="none">
            <a:spAutoFit/>
          </a:bodyPr>
          <a:lstStyle/>
          <a:p>
            <a:pPr lvl="0" algn="l">
              <a:lnSpc>
                <a:spcPct val="150000"/>
              </a:lnSpc>
            </a:pPr>
            <a:r>
              <a:rPr lang="zh-CN" altLang="en-US" b="1" dirty="0">
                <a:solidFill>
                  <a:srgbClr val="346182"/>
                </a:solidFill>
                <a:latin typeface="微软雅黑" panose="020B0503020204020204" pitchFamily="34" charset="-122"/>
                <a:ea typeface="微软雅黑" panose="020B0503020204020204" pitchFamily="34" charset="-122"/>
                <a:sym typeface="+mn-ea"/>
              </a:rPr>
              <a:t>项目实施计划</a:t>
            </a:r>
            <a:r>
              <a:rPr lang="en-US" altLang="zh-CN" b="1" dirty="0">
                <a:solidFill>
                  <a:srgbClr val="346182"/>
                </a:solidFill>
                <a:latin typeface="微软雅黑" panose="020B0503020204020204" pitchFamily="34" charset="-122"/>
                <a:ea typeface="微软雅黑" panose="020B0503020204020204" pitchFamily="34" charset="-122"/>
                <a:sym typeface="+mn-ea"/>
              </a:rPr>
              <a:t>——</a:t>
            </a:r>
            <a:r>
              <a:rPr lang="zh-CN" altLang="en-US" b="1" dirty="0">
                <a:solidFill>
                  <a:srgbClr val="346182"/>
                </a:solidFill>
                <a:latin typeface="微软雅黑" panose="020B0503020204020204" pitchFamily="34" charset="-122"/>
                <a:ea typeface="微软雅黑" panose="020B0503020204020204" pitchFamily="34" charset="-122"/>
                <a:sym typeface="+mn-ea"/>
              </a:rPr>
              <a:t>项目进度（</a:t>
            </a:r>
            <a:r>
              <a:rPr lang="en-US" altLang="zh-CN" b="1" dirty="0">
                <a:solidFill>
                  <a:srgbClr val="346182"/>
                </a:solidFill>
                <a:latin typeface="微软雅黑" panose="020B0503020204020204" pitchFamily="34" charset="-122"/>
                <a:ea typeface="微软雅黑" panose="020B0503020204020204" pitchFamily="34" charset="-122"/>
                <a:sym typeface="+mn-ea"/>
              </a:rPr>
              <a:t>gantt</a:t>
            </a:r>
            <a:r>
              <a:rPr lang="zh-CN" altLang="en-US" b="1" dirty="0">
                <a:solidFill>
                  <a:srgbClr val="346182"/>
                </a:solidFill>
                <a:latin typeface="微软雅黑" panose="020B0503020204020204" pitchFamily="34" charset="-122"/>
                <a:ea typeface="微软雅黑" panose="020B0503020204020204" pitchFamily="34" charset="-122"/>
                <a:sym typeface="+mn-ea"/>
              </a:rPr>
              <a:t>图）</a:t>
            </a:r>
            <a:endParaRPr lang="zh-CN" altLang="en-US" b="1" dirty="0">
              <a:solidFill>
                <a:srgbClr val="346182"/>
              </a:solidFill>
              <a:latin typeface="微软雅黑" panose="020B0503020204020204" pitchFamily="34" charset="-122"/>
              <a:ea typeface="微软雅黑" panose="020B0503020204020204" pitchFamily="34" charset="-122"/>
              <a:sym typeface="+mn-ea"/>
            </a:endParaRPr>
          </a:p>
        </p:txBody>
      </p:sp>
      <p:cxnSp>
        <p:nvCxnSpPr>
          <p:cNvPr id="39" name="直接连接符 38"/>
          <p:cNvCxnSpPr/>
          <p:nvPr/>
        </p:nvCxnSpPr>
        <p:spPr>
          <a:xfrm>
            <a:off x="597429" y="1439930"/>
            <a:ext cx="592304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271197" y="1094292"/>
            <a:ext cx="779108" cy="359374"/>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文本框 41"/>
          <p:cNvSpPr txBox="1"/>
          <p:nvPr/>
        </p:nvSpPr>
        <p:spPr>
          <a:xfrm>
            <a:off x="278016" y="1077771"/>
            <a:ext cx="765470" cy="415498"/>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3</a:t>
            </a:r>
            <a:endParaRPr lang="zh-CN" altLang="en-US" sz="2100" dirty="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6042660" y="10795"/>
            <a:ext cx="3116580" cy="1131570"/>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2341"/>
            <a:ext cx="9144000" cy="3929653"/>
          </a:xfrm>
          <a:prstGeom prst="rect">
            <a:avLst/>
          </a:prstGeom>
        </p:spPr>
      </p:pic>
      <p:sp>
        <p:nvSpPr>
          <p:cNvPr id="2" name="文本框 1"/>
          <p:cNvSpPr txBox="1"/>
          <p:nvPr/>
        </p:nvSpPr>
        <p:spPr>
          <a:xfrm>
            <a:off x="1590675" y="1597025"/>
            <a:ext cx="438150" cy="368300"/>
          </a:xfrm>
          <a:prstGeom prst="rect">
            <a:avLst/>
          </a:prstGeom>
          <a:noFill/>
        </p:spPr>
        <p:txBody>
          <a:bodyPr wrap="none" rtlCol="0">
            <a:spAutoFit/>
          </a:bodyPr>
          <a:p>
            <a:r>
              <a:rPr lang="en-US" altLang="zh-CN"/>
              <a:t>[2]</a:t>
            </a:r>
            <a:endParaRPr lang="en-US" altLang="zh-CN"/>
          </a:p>
        </p:txBody>
      </p:sp>
      <p:sp>
        <p:nvSpPr>
          <p:cNvPr id="5" name="文本框 4"/>
          <p:cNvSpPr txBox="1"/>
          <p:nvPr/>
        </p:nvSpPr>
        <p:spPr>
          <a:xfrm>
            <a:off x="271145" y="1520190"/>
            <a:ext cx="1479550" cy="521970"/>
          </a:xfrm>
          <a:prstGeom prst="rect">
            <a:avLst/>
          </a:prstGeom>
          <a:noFill/>
        </p:spPr>
        <p:txBody>
          <a:bodyPr wrap="none" rtlCol="0" anchor="t">
            <a:spAutoFit/>
          </a:bodyPr>
          <a:p>
            <a:r>
              <a:rPr lang="zh-CN" altLang="en-US" sz="2800" b="1">
                <a:latin typeface="微软雅黑" panose="020B0503020204020204" pitchFamily="34" charset="-122"/>
                <a:ea typeface="微软雅黑" panose="020B0503020204020204" pitchFamily="34" charset="-122"/>
                <a:sym typeface="+mn-ea"/>
              </a:rPr>
              <a:t>甘特图</a:t>
            </a:r>
            <a:r>
              <a:rPr lang="zh-CN" altLang="en-US" b="1">
                <a:latin typeface="宋体" panose="02010600030101010101" pitchFamily="2" charset="-122"/>
                <a:ea typeface="宋体" panose="02010600030101010101" pitchFamily="2" charset="-122"/>
                <a:sym typeface="+mn-ea"/>
              </a:rPr>
              <a:t>：</a:t>
            </a:r>
            <a:endParaRPr lang="zh-CN" alt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369716" y="1013213"/>
            <a:ext cx="1097280" cy="506730"/>
          </a:xfrm>
          <a:prstGeom prst="rect">
            <a:avLst/>
          </a:prstGeom>
        </p:spPr>
        <p:txBody>
          <a:bodyPr wrap="none">
            <a:spAutoFit/>
          </a:bodyPr>
          <a:lstStyle/>
          <a:p>
            <a:pPr lvl="0" algn="l">
              <a:lnSpc>
                <a:spcPct val="150000"/>
              </a:lnSpc>
            </a:pPr>
            <a:r>
              <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支持条件</a:t>
            </a:r>
            <a:endPar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9" name="直接连接符 38"/>
          <p:cNvCxnSpPr/>
          <p:nvPr/>
        </p:nvCxnSpPr>
        <p:spPr>
          <a:xfrm>
            <a:off x="597429" y="1439930"/>
            <a:ext cx="592304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271197" y="1094292"/>
            <a:ext cx="779108" cy="359374"/>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文本框 41"/>
          <p:cNvSpPr txBox="1"/>
          <p:nvPr/>
        </p:nvSpPr>
        <p:spPr>
          <a:xfrm>
            <a:off x="274841" y="1066976"/>
            <a:ext cx="765470" cy="414020"/>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4</a:t>
            </a:r>
            <a:endParaRPr lang="zh-CN" altLang="en-US" sz="2100"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6040120" y="-82550"/>
            <a:ext cx="3116580" cy="1131570"/>
          </a:xfrm>
          <a:prstGeom prst="rect">
            <a:avLst/>
          </a:prstGeom>
        </p:spPr>
      </p:pic>
      <p:sp>
        <p:nvSpPr>
          <p:cNvPr id="100" name="文本框 99"/>
          <p:cNvSpPr txBox="1"/>
          <p:nvPr/>
        </p:nvSpPr>
        <p:spPr>
          <a:xfrm>
            <a:off x="1369695" y="1520190"/>
            <a:ext cx="6548120" cy="5323205"/>
          </a:xfrm>
          <a:prstGeom prst="rect">
            <a:avLst/>
          </a:prstGeom>
          <a:noFill/>
          <a:ln w="9525">
            <a:noFill/>
          </a:ln>
        </p:spPr>
        <p:txBody>
          <a:bodyPr wrap="square">
            <a:spAutoFit/>
          </a:bodyPr>
          <a:lstStyle/>
          <a:p>
            <a:pPr marL="450215" indent="-450215"/>
            <a:r>
              <a:rPr lang="zh-CN" altLang="en-US" sz="2800" b="1">
                <a:latin typeface="Wingdings" panose="05000000000000000000" charset="0"/>
                <a:ea typeface="宋体" panose="02010600030101010101" pitchFamily="2" charset="-122"/>
              </a:rPr>
              <a:t>计算机系统支持：</a:t>
            </a:r>
            <a:endParaRPr lang="zh-CN" altLang="en-US" sz="1050" b="0">
              <a:latin typeface="Wingdings" panose="05000000000000000000" charset="0"/>
              <a:ea typeface="宋体" panose="02010600030101010101" pitchFamily="2" charset="-122"/>
            </a:endParaRPr>
          </a:p>
          <a:p>
            <a:pPr marL="450215" indent="-450215"/>
            <a:r>
              <a:rPr lang="en-US" sz="2400" b="0">
                <a:latin typeface="Wingdings" panose="05000000000000000000" charset="0"/>
                <a:ea typeface="宋体" panose="02010600030101010101" pitchFamily="2" charset="-122"/>
              </a:rPr>
              <a:t>l </a:t>
            </a:r>
            <a:r>
              <a:rPr lang="en-US" sz="2400" b="0">
                <a:latin typeface="宋体" panose="02010600030101010101" pitchFamily="2" charset="-122"/>
                <a:cs typeface="Times New Roman" panose="02020603050405020304" pitchFamily="18" charset="0"/>
              </a:rPr>
              <a:t>Win 7/10 </a:t>
            </a:r>
            <a:r>
              <a:rPr lang="zh-CN" sz="2400" b="0">
                <a:ea typeface="宋体" panose="02010600030101010101" pitchFamily="2" charset="-122"/>
              </a:rPr>
              <a:t>操作系统电脑</a:t>
            </a:r>
            <a:r>
              <a:rPr lang="en-US" sz="2400" b="0">
                <a:latin typeface="宋体" panose="02010600030101010101" pitchFamily="2" charset="-122"/>
                <a:cs typeface="Times New Roman" panose="02020603050405020304" pitchFamily="18" charset="0"/>
              </a:rPr>
              <a:t> </a:t>
            </a:r>
            <a:r>
              <a:rPr lang="zh-CN" sz="2400" b="0">
                <a:ea typeface="宋体" panose="02010600030101010101" pitchFamily="2" charset="-122"/>
              </a:rPr>
              <a:t>（已配置）</a:t>
            </a:r>
            <a:endParaRPr lang="en-US" sz="2400" b="0">
              <a:latin typeface="Wingdings" panose="05000000000000000000" charset="0"/>
              <a:ea typeface="宋体" panose="02010600030101010101" pitchFamily="2" charset="-122"/>
            </a:endParaRPr>
          </a:p>
          <a:p>
            <a:pPr marL="450215" indent="-450215"/>
            <a:r>
              <a:rPr lang="en-US" sz="2400" b="0">
                <a:latin typeface="Wingdings" panose="05000000000000000000" charset="0"/>
                <a:ea typeface="宋体" panose="02010600030101010101" pitchFamily="2" charset="-122"/>
              </a:rPr>
              <a:t>l </a:t>
            </a:r>
            <a:r>
              <a:rPr lang="en-US" sz="2400" b="0">
                <a:latin typeface="宋体" panose="02010600030101010101" pitchFamily="2" charset="-122"/>
                <a:cs typeface="Times New Roman" panose="02020603050405020304" pitchFamily="18" charset="0"/>
              </a:rPr>
              <a:t>Eclipce J2EE </a:t>
            </a:r>
            <a:r>
              <a:rPr lang="zh-CN" sz="2400" b="0">
                <a:ea typeface="宋体" panose="02010600030101010101" pitchFamily="2" charset="-122"/>
              </a:rPr>
              <a:t>开发环境</a:t>
            </a:r>
            <a:r>
              <a:rPr lang="en-US" sz="2400" b="0">
                <a:latin typeface="宋体" panose="02010600030101010101" pitchFamily="2" charset="-122"/>
                <a:cs typeface="Times New Roman" panose="02020603050405020304" pitchFamily="18" charset="0"/>
              </a:rPr>
              <a:t> </a:t>
            </a:r>
            <a:r>
              <a:rPr lang="zh-CN" sz="2400" b="0">
                <a:ea typeface="宋体" panose="02010600030101010101" pitchFamily="2" charset="-122"/>
              </a:rPr>
              <a:t>（已配置）</a:t>
            </a:r>
            <a:endParaRPr lang="en-US" sz="2400" b="0">
              <a:latin typeface="Wingdings" panose="05000000000000000000" charset="0"/>
              <a:ea typeface="宋体" panose="02010600030101010101" pitchFamily="2" charset="-122"/>
            </a:endParaRPr>
          </a:p>
          <a:p>
            <a:pPr marL="450215" indent="-450215"/>
            <a:r>
              <a:rPr lang="en-US" sz="2400" b="0">
                <a:latin typeface="Wingdings" panose="05000000000000000000" charset="0"/>
                <a:ea typeface="宋体" panose="02010600030101010101" pitchFamily="2" charset="-122"/>
              </a:rPr>
              <a:t>l </a:t>
            </a:r>
            <a:r>
              <a:rPr lang="en-US" sz="2400" b="0">
                <a:latin typeface="宋体" panose="02010600030101010101" pitchFamily="2" charset="-122"/>
                <a:cs typeface="Times New Roman" panose="02020603050405020304" pitchFamily="18" charset="0"/>
              </a:rPr>
              <a:t>Office Tools </a:t>
            </a:r>
            <a:r>
              <a:rPr lang="zh-CN" sz="2400" b="0">
                <a:ea typeface="宋体" panose="02010600030101010101" pitchFamily="2" charset="-122"/>
              </a:rPr>
              <a:t>系列软件</a:t>
            </a:r>
            <a:r>
              <a:rPr lang="en-US" sz="2400" b="0">
                <a:latin typeface="宋体" panose="02010600030101010101" pitchFamily="2" charset="-122"/>
                <a:cs typeface="Times New Roman" panose="02020603050405020304" pitchFamily="18" charset="0"/>
              </a:rPr>
              <a:t> </a:t>
            </a:r>
            <a:r>
              <a:rPr lang="zh-CN" sz="2400" b="0">
                <a:ea typeface="宋体" panose="02010600030101010101" pitchFamily="2" charset="-122"/>
              </a:rPr>
              <a:t>（已配置）</a:t>
            </a:r>
            <a:endParaRPr lang="en-US" sz="2400" b="0">
              <a:latin typeface="Wingdings" panose="05000000000000000000" charset="0"/>
              <a:ea typeface="宋体" panose="02010600030101010101" pitchFamily="2" charset="-122"/>
            </a:endParaRPr>
          </a:p>
          <a:p>
            <a:pPr marL="450215" indent="-450215"/>
            <a:r>
              <a:rPr lang="en-US" sz="2400" b="0">
                <a:latin typeface="Wingdings" panose="05000000000000000000" charset="0"/>
                <a:ea typeface="宋体" panose="02010600030101010101" pitchFamily="2" charset="-122"/>
              </a:rPr>
              <a:t>l </a:t>
            </a:r>
            <a:r>
              <a:rPr lang="zh-CN" sz="2400" b="0">
                <a:ea typeface="宋体" panose="02010600030101010101" pitchFamily="2" charset="-122"/>
              </a:rPr>
              <a:t>高性能服务器</a:t>
            </a:r>
            <a:r>
              <a:rPr lang="en-US" sz="2400" b="0">
                <a:latin typeface="宋体" panose="02010600030101010101" pitchFamily="2" charset="-122"/>
                <a:cs typeface="Times New Roman" panose="02020603050405020304" pitchFamily="18" charset="0"/>
              </a:rPr>
              <a:t> </a:t>
            </a:r>
            <a:r>
              <a:rPr lang="zh-CN" sz="2400" b="0">
                <a:ea typeface="宋体" panose="02010600030101010101" pitchFamily="2" charset="-122"/>
              </a:rPr>
              <a:t>（未配置）</a:t>
            </a:r>
            <a:r>
              <a:rPr lang="en-US" sz="2400" b="0">
                <a:latin typeface="宋体" panose="02010600030101010101" pitchFamily="2" charset="-122"/>
                <a:cs typeface="Times New Roman" panose="02020603050405020304" pitchFamily="18" charset="0"/>
              </a:rPr>
              <a:t> </a:t>
            </a:r>
            <a:r>
              <a:rPr lang="zh-CN" sz="2400" b="0">
                <a:ea typeface="宋体" panose="02010600030101010101" pitchFamily="2" charset="-122"/>
              </a:rPr>
              <a:t>在需求之后购置</a:t>
            </a:r>
            <a:endParaRPr lang="en-US" sz="2400" b="0">
              <a:latin typeface="Wingdings" panose="05000000000000000000" charset="0"/>
              <a:ea typeface="宋体" panose="02010600030101010101" pitchFamily="2" charset="-122"/>
            </a:endParaRPr>
          </a:p>
          <a:p>
            <a:pPr marL="450215" indent="-450215"/>
            <a:r>
              <a:rPr lang="en-US" sz="2400" b="0">
                <a:latin typeface="Wingdings" panose="05000000000000000000" charset="0"/>
                <a:ea typeface="宋体" panose="02010600030101010101" pitchFamily="2" charset="-122"/>
              </a:rPr>
              <a:t>l </a:t>
            </a:r>
            <a:r>
              <a:rPr lang="en-US" sz="2400" b="0">
                <a:latin typeface="宋体" panose="02010600030101010101" pitchFamily="2" charset="-122"/>
                <a:cs typeface="Times New Roman" panose="02020603050405020304" pitchFamily="18" charset="0"/>
              </a:rPr>
              <a:t>MySQL </a:t>
            </a:r>
            <a:r>
              <a:rPr lang="zh-CN" sz="2400" b="0">
                <a:ea typeface="宋体" panose="02010600030101010101" pitchFamily="2" charset="-122"/>
              </a:rPr>
              <a:t>数据库软件</a:t>
            </a:r>
            <a:r>
              <a:rPr lang="en-US" sz="2400" b="0">
                <a:latin typeface="宋体" panose="02010600030101010101" pitchFamily="2" charset="-122"/>
                <a:cs typeface="Times New Roman" panose="02020603050405020304" pitchFamily="18" charset="0"/>
              </a:rPr>
              <a:t> </a:t>
            </a:r>
            <a:r>
              <a:rPr lang="zh-CN" sz="2400" b="0">
                <a:ea typeface="宋体" panose="02010600030101010101" pitchFamily="2" charset="-122"/>
              </a:rPr>
              <a:t>（未配置）</a:t>
            </a:r>
            <a:r>
              <a:rPr lang="en-US" sz="2400" b="0">
                <a:latin typeface="宋体" panose="02010600030101010101" pitchFamily="2" charset="-122"/>
                <a:cs typeface="Times New Roman" panose="02020603050405020304" pitchFamily="18" charset="0"/>
              </a:rPr>
              <a:t> </a:t>
            </a:r>
            <a:r>
              <a:rPr lang="zh-CN" sz="2400" b="0">
                <a:ea typeface="宋体" panose="02010600030101010101" pitchFamily="2" charset="-122"/>
              </a:rPr>
              <a:t>在配置服务器之后安装</a:t>
            </a:r>
            <a:endParaRPr lang="en-US" sz="2400" b="0">
              <a:latin typeface="Wingdings" panose="05000000000000000000" charset="0"/>
              <a:ea typeface="宋体" panose="02010600030101010101" pitchFamily="2" charset="-122"/>
            </a:endParaRPr>
          </a:p>
          <a:p>
            <a:pPr marL="450215" indent="-450215"/>
            <a:r>
              <a:rPr lang="en-US" sz="2400" b="0">
                <a:latin typeface="Wingdings" panose="05000000000000000000" charset="0"/>
                <a:ea typeface="宋体" panose="02010600030101010101" pitchFamily="2" charset="-122"/>
              </a:rPr>
              <a:t>l </a:t>
            </a:r>
            <a:r>
              <a:rPr lang="en-US" sz="2400" b="0">
                <a:latin typeface="宋体" panose="02010600030101010101" pitchFamily="2" charset="-122"/>
                <a:cs typeface="Times New Roman" panose="02020603050405020304" pitchFamily="18" charset="0"/>
              </a:rPr>
              <a:t>Photoshop </a:t>
            </a:r>
            <a:r>
              <a:rPr lang="zh-CN" sz="2400" b="0">
                <a:ea typeface="宋体" panose="02010600030101010101" pitchFamily="2" charset="-122"/>
              </a:rPr>
              <a:t>制图软件</a:t>
            </a:r>
            <a:r>
              <a:rPr lang="en-US" sz="2400" b="0">
                <a:latin typeface="宋体" panose="02010600030101010101" pitchFamily="2" charset="-122"/>
                <a:cs typeface="Times New Roman" panose="02020603050405020304" pitchFamily="18" charset="0"/>
              </a:rPr>
              <a:t> </a:t>
            </a:r>
            <a:r>
              <a:rPr lang="zh-CN" sz="2400" b="0">
                <a:ea typeface="宋体" panose="02010600030101010101" pitchFamily="2" charset="-122"/>
              </a:rPr>
              <a:t>（已配置）</a:t>
            </a:r>
            <a:endParaRPr lang="en-US" sz="2400" b="0">
              <a:latin typeface="Wingdings" panose="05000000000000000000" charset="0"/>
              <a:ea typeface="宋体" panose="02010600030101010101" pitchFamily="2" charset="-122"/>
            </a:endParaRPr>
          </a:p>
          <a:p>
            <a:pPr marL="450215" indent="-450215"/>
            <a:r>
              <a:rPr lang="en-US" sz="2400" b="0">
                <a:latin typeface="Wingdings" panose="05000000000000000000" charset="0"/>
                <a:ea typeface="宋体" panose="02010600030101010101" pitchFamily="2" charset="-122"/>
              </a:rPr>
              <a:t>l </a:t>
            </a:r>
            <a:r>
              <a:rPr lang="en-US" sz="2400" b="0">
                <a:latin typeface="宋体" panose="02010600030101010101" pitchFamily="2" charset="-122"/>
                <a:cs typeface="Times New Roman" panose="02020603050405020304" pitchFamily="18" charset="0"/>
              </a:rPr>
              <a:t>WebStorm </a:t>
            </a:r>
            <a:r>
              <a:rPr lang="zh-CN" sz="2400" b="0">
                <a:ea typeface="宋体" panose="02010600030101010101" pitchFamily="2" charset="-122"/>
              </a:rPr>
              <a:t>前端开发软件</a:t>
            </a:r>
            <a:r>
              <a:rPr lang="en-US" sz="2400" b="0">
                <a:latin typeface="宋体" panose="02010600030101010101" pitchFamily="2" charset="-122"/>
                <a:cs typeface="Times New Roman" panose="02020603050405020304" pitchFamily="18" charset="0"/>
              </a:rPr>
              <a:t> </a:t>
            </a:r>
            <a:r>
              <a:rPr lang="zh-CN" sz="2400" b="0">
                <a:ea typeface="宋体" panose="02010600030101010101" pitchFamily="2" charset="-122"/>
              </a:rPr>
              <a:t>（已配置）</a:t>
            </a:r>
            <a:endParaRPr lang="en-US" sz="2400" b="0">
              <a:latin typeface="Wingdings" panose="05000000000000000000" charset="0"/>
              <a:ea typeface="宋体" panose="02010600030101010101" pitchFamily="2" charset="-122"/>
            </a:endParaRPr>
          </a:p>
          <a:p>
            <a:pPr marL="450215" indent="-450215"/>
            <a:r>
              <a:rPr lang="en-US" sz="2400" b="0">
                <a:latin typeface="Wingdings" panose="05000000000000000000" charset="0"/>
                <a:ea typeface="宋体" panose="02010600030101010101" pitchFamily="2" charset="-122"/>
              </a:rPr>
              <a:t>l </a:t>
            </a:r>
            <a:r>
              <a:rPr lang="en-US" sz="2400" b="0">
                <a:latin typeface="宋体" panose="02010600030101010101" pitchFamily="2" charset="-122"/>
                <a:cs typeface="Times New Roman" panose="02020603050405020304" pitchFamily="18" charset="0"/>
              </a:rPr>
              <a:t>SouceTree </a:t>
            </a:r>
            <a:r>
              <a:rPr lang="zh-CN" sz="2400" b="0">
                <a:ea typeface="宋体" panose="02010600030101010101" pitchFamily="2" charset="-122"/>
              </a:rPr>
              <a:t>配置管理软件</a:t>
            </a:r>
            <a:r>
              <a:rPr lang="en-US" sz="2400" b="0">
                <a:latin typeface="宋体" panose="02010600030101010101" pitchFamily="2" charset="-122"/>
                <a:cs typeface="Times New Roman" panose="02020603050405020304" pitchFamily="18" charset="0"/>
              </a:rPr>
              <a:t> </a:t>
            </a:r>
            <a:r>
              <a:rPr lang="zh-CN" sz="2400" b="0">
                <a:ea typeface="宋体" panose="02010600030101010101" pitchFamily="2" charset="-122"/>
              </a:rPr>
              <a:t>（已配置）</a:t>
            </a:r>
            <a:endParaRPr lang="en-US" sz="2400" b="0">
              <a:latin typeface="Wingdings" panose="05000000000000000000" charset="0"/>
              <a:ea typeface="宋体" panose="02010600030101010101" pitchFamily="2" charset="-122"/>
            </a:endParaRPr>
          </a:p>
          <a:p>
            <a:pPr marL="450215" indent="-450215"/>
            <a:r>
              <a:rPr lang="en-US" sz="2400" b="0">
                <a:latin typeface="Wingdings" panose="05000000000000000000" charset="0"/>
                <a:ea typeface="宋体" panose="02010600030101010101" pitchFamily="2" charset="-122"/>
              </a:rPr>
              <a:t>l </a:t>
            </a:r>
            <a:r>
              <a:rPr lang="zh-CN" sz="2400" b="0">
                <a:ea typeface="宋体" panose="02010600030101010101" pitchFamily="2" charset="-122"/>
                <a:cs typeface="Times New Roman" panose="02020603050405020304" pitchFamily="18" charset="0"/>
              </a:rPr>
              <a:t>Andrdroid stdio（已配置）</a:t>
            </a:r>
            <a:endParaRPr lang="en-US" sz="2400" b="0">
              <a:latin typeface="Wingdings" panose="05000000000000000000" charset="0"/>
              <a:ea typeface="宋体" panose="02010600030101010101" pitchFamily="2" charset="-122"/>
            </a:endParaRPr>
          </a:p>
          <a:p>
            <a:pPr marL="450215" indent="-450215"/>
            <a:r>
              <a:rPr lang="en-US" sz="2400" b="0">
                <a:latin typeface="Wingdings" panose="05000000000000000000" charset="0"/>
                <a:ea typeface="宋体" panose="02010600030101010101" pitchFamily="2" charset="-122"/>
              </a:rPr>
              <a:t>l </a:t>
            </a:r>
            <a:r>
              <a:rPr lang="en-US" sz="2400" b="0">
                <a:latin typeface="宋体" panose="02010600030101010101" pitchFamily="2" charset="-122"/>
                <a:cs typeface="Times New Roman" panose="02020603050405020304" pitchFamily="18" charset="0"/>
              </a:rPr>
              <a:t>Axure RP </a:t>
            </a:r>
            <a:r>
              <a:rPr lang="zh-CN" sz="2400" b="0">
                <a:ea typeface="宋体" panose="02010600030101010101" pitchFamily="2" charset="-122"/>
              </a:rPr>
              <a:t>界面原型制作工具</a:t>
            </a:r>
            <a:r>
              <a:rPr lang="en-US" sz="2400" b="0">
                <a:latin typeface="宋体" panose="02010600030101010101" pitchFamily="2" charset="-122"/>
                <a:cs typeface="Times New Roman" panose="02020603050405020304" pitchFamily="18" charset="0"/>
              </a:rPr>
              <a:t>(</a:t>
            </a:r>
            <a:r>
              <a:rPr lang="zh-CN" sz="2400" b="0">
                <a:ea typeface="宋体" panose="02010600030101010101" pitchFamily="2" charset="-122"/>
              </a:rPr>
              <a:t>已配置</a:t>
            </a:r>
            <a:r>
              <a:rPr lang="en-US" sz="2400" b="0">
                <a:latin typeface="宋体" panose="02010600030101010101" pitchFamily="2" charset="-122"/>
                <a:cs typeface="Times New Roman" panose="02020603050405020304" pitchFamily="18" charset="0"/>
              </a:rPr>
              <a:t>)</a:t>
            </a:r>
            <a:endParaRPr lang="en-US" sz="2400" b="0">
              <a:latin typeface="Wingdings" panose="05000000000000000000" charset="0"/>
              <a:ea typeface="宋体" panose="02010600030101010101" pitchFamily="2" charset="-122"/>
            </a:endParaRPr>
          </a:p>
          <a:p>
            <a:pPr marL="450215" indent="-450215"/>
            <a:r>
              <a:rPr lang="en-US" sz="2400" b="0">
                <a:latin typeface="Wingdings" panose="05000000000000000000" charset="0"/>
                <a:ea typeface="宋体" panose="02010600030101010101" pitchFamily="2" charset="-122"/>
              </a:rPr>
              <a:t>l </a:t>
            </a:r>
            <a:r>
              <a:rPr lang="zh-CN" sz="2400" b="0">
                <a:latin typeface="Times New Roman" panose="02020603050405020304" pitchFamily="18" charset="0"/>
                <a:ea typeface="宋体" panose="02010600030101010101" pitchFamily="2" charset="-122"/>
              </a:rPr>
              <a:t>墨刀</a:t>
            </a:r>
            <a:r>
              <a:rPr lang="zh-CN" sz="2400" b="0">
                <a:ea typeface="宋体" panose="02010600030101010101" pitchFamily="2" charset="-122"/>
              </a:rPr>
              <a:t>（</a:t>
            </a:r>
            <a:r>
              <a:rPr lang="en-US" sz="2400" b="0">
                <a:latin typeface="Times New Roman" panose="02020603050405020304" pitchFamily="18" charset="0"/>
                <a:cs typeface="Times New Roman" panose="02020603050405020304" pitchFamily="18" charset="0"/>
              </a:rPr>
              <a:t>MOCKINGBOT</a:t>
            </a:r>
            <a:r>
              <a:rPr lang="zh-CN" sz="2400" b="0">
                <a:ea typeface="宋体" panose="02010600030101010101" pitchFamily="2" charset="-122"/>
              </a:rPr>
              <a:t>）</a:t>
            </a:r>
            <a:r>
              <a:rPr lang="en-US" sz="2400" b="0">
                <a:latin typeface="Times New Roman" panose="02020603050405020304" pitchFamily="18" charset="0"/>
                <a:cs typeface="Times New Roman" panose="02020603050405020304" pitchFamily="18" charset="0"/>
              </a:rPr>
              <a:t>(</a:t>
            </a:r>
            <a:r>
              <a:rPr lang="zh-CN" altLang="en-US" sz="2400" b="0">
                <a:latin typeface="Times New Roman" panose="02020603050405020304" pitchFamily="18" charset="0"/>
                <a:cs typeface="Times New Roman" panose="02020603050405020304" pitchFamily="18" charset="0"/>
              </a:rPr>
              <a:t>已</a:t>
            </a:r>
            <a:r>
              <a:rPr lang="zh-CN" sz="2400" b="0">
                <a:latin typeface="Times New Roman" panose="02020603050405020304" pitchFamily="18" charset="0"/>
                <a:ea typeface="宋体" panose="02010600030101010101" pitchFamily="2" charset="-122"/>
              </a:rPr>
              <a:t>配置</a:t>
            </a:r>
            <a:r>
              <a:rPr lang="en-US" sz="2400" b="0">
                <a:latin typeface="Times New Roman" panose="02020603050405020304" pitchFamily="18" charset="0"/>
              </a:rPr>
              <a:t>)</a:t>
            </a:r>
            <a:endParaRPr lang="en-US" sz="2400" b="0">
              <a:latin typeface="Times New Roman" panose="02020603050405020304" pitchFamily="18" charset="0"/>
            </a:endParaRPr>
          </a:p>
          <a:p>
            <a:pPr marL="450215" indent="-450215"/>
            <a:r>
              <a:rPr lang="en-US" sz="2400">
                <a:latin typeface="Wingdings" panose="05000000000000000000" charset="0"/>
                <a:ea typeface="宋体" panose="02010600030101010101" pitchFamily="2" charset="-122"/>
                <a:sym typeface="+mn-ea"/>
              </a:rPr>
              <a:t>l </a:t>
            </a:r>
            <a:r>
              <a:rPr lang="zh-CN" altLang="en-US" sz="2400">
                <a:latin typeface="宋体" panose="02010600030101010101" pitchFamily="2" charset="-122"/>
                <a:ea typeface="宋体" panose="02010600030101010101" pitchFamily="2" charset="-122"/>
                <a:cs typeface="宋体" panose="02010600030101010101" pitchFamily="2" charset="-122"/>
              </a:rPr>
              <a:t>Rational Software Architect（已配置）</a:t>
            </a:r>
            <a:endParaRPr lang="zh-CN" altLang="en-US" sz="240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369716" y="1013213"/>
            <a:ext cx="3420110" cy="506730"/>
          </a:xfrm>
          <a:prstGeom prst="rect">
            <a:avLst/>
          </a:prstGeom>
        </p:spPr>
        <p:txBody>
          <a:bodyPr wrap="none">
            <a:spAutoFit/>
          </a:bodyPr>
          <a:lstStyle/>
          <a:p>
            <a:pPr lvl="0" algn="l">
              <a:lnSpc>
                <a:spcPct val="150000"/>
              </a:lnSpc>
            </a:pPr>
            <a:r>
              <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项目管理计划</a:t>
            </a:r>
            <a:r>
              <a:rPr lang="en-US" altLang="zh-CN"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项目整合管理</a:t>
            </a:r>
            <a:endPar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9" name="直接连接符 38"/>
          <p:cNvCxnSpPr/>
          <p:nvPr/>
        </p:nvCxnSpPr>
        <p:spPr>
          <a:xfrm>
            <a:off x="597429" y="1439930"/>
            <a:ext cx="592304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271197" y="1094292"/>
            <a:ext cx="779108" cy="359374"/>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文本框 41"/>
          <p:cNvSpPr txBox="1"/>
          <p:nvPr/>
        </p:nvSpPr>
        <p:spPr>
          <a:xfrm>
            <a:off x="278016" y="1077771"/>
            <a:ext cx="765470" cy="414020"/>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5</a:t>
            </a:r>
            <a:endParaRPr lang="zh-CN" altLang="en-US" sz="2100"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6040120" y="-82550"/>
            <a:ext cx="3116580" cy="1131570"/>
          </a:xfrm>
          <a:prstGeom prst="rect">
            <a:avLst/>
          </a:prstGeom>
        </p:spPr>
      </p:pic>
      <p:sp>
        <p:nvSpPr>
          <p:cNvPr id="100" name="文本框 99"/>
          <p:cNvSpPr txBox="1"/>
          <p:nvPr/>
        </p:nvSpPr>
        <p:spPr>
          <a:xfrm>
            <a:off x="1490345" y="1440180"/>
            <a:ext cx="6875780" cy="5262245"/>
          </a:xfrm>
          <a:prstGeom prst="rect">
            <a:avLst/>
          </a:prstGeom>
          <a:noFill/>
          <a:ln w="9525">
            <a:noFill/>
          </a:ln>
        </p:spPr>
        <p:txBody>
          <a:bodyPr wrap="square">
            <a:spAutoFit/>
          </a:bodyPr>
          <a:lstStyle/>
          <a:p>
            <a:pPr marL="450215" indent="-450215"/>
            <a:r>
              <a:rPr lang="zh-CN" b="1">
                <a:solidFill>
                  <a:srgbClr val="000000"/>
                </a:solidFill>
                <a:ea typeface="宋体" panose="02010600030101010101" pitchFamily="2" charset="-122"/>
              </a:rPr>
              <a:t>制定项目章程</a:t>
            </a:r>
            <a:r>
              <a:rPr lang="en-US" b="1">
                <a:solidFill>
                  <a:srgbClr val="000000"/>
                </a:solidFill>
                <a:latin typeface="等线" panose="02010600030101010101" pitchFamily="2" charset="-122"/>
                <a:ea typeface="宋体" panose="02010600030101010101" pitchFamily="2" charset="-122"/>
                <a:cs typeface="Times New Roman" panose="02020603050405020304" pitchFamily="18" charset="0"/>
              </a:rPr>
              <a:t> </a:t>
            </a:r>
            <a:endParaRPr lang="zh-CN" sz="1050" b="0">
              <a:ea typeface="宋体" panose="02010600030101010101" pitchFamily="2" charset="-122"/>
            </a:endParaRPr>
          </a:p>
          <a:p>
            <a:pPr marL="450215" indent="-450215"/>
            <a:r>
              <a:rPr lang="zh-CN" sz="1200" b="0">
                <a:ea typeface="宋体" panose="02010600030101010101" pitchFamily="2" charset="-122"/>
              </a:rPr>
              <a:t>编写一份正式批准项目并授权项目经理在项目活动中使用组织资源的文件的过程。</a:t>
            </a:r>
            <a:endParaRPr lang="zh-CN" sz="1200" b="0">
              <a:ea typeface="宋体" panose="02010600030101010101" pitchFamily="2" charset="-122"/>
            </a:endParaRPr>
          </a:p>
          <a:p>
            <a:pPr marL="450215" indent="-450215"/>
            <a:r>
              <a:rPr lang="zh-CN" sz="1200" b="0">
                <a:ea typeface="宋体" panose="02010600030101010101" pitchFamily="2" charset="-122"/>
              </a:rPr>
              <a:t>详见《PRD2018-G07-项目章程》。</a:t>
            </a:r>
            <a:r>
              <a:rPr lang="en-US" sz="1200" b="0">
                <a:latin typeface="宋体" panose="02010600030101010101" pitchFamily="2" charset="-122"/>
              </a:rPr>
              <a:t> </a:t>
            </a:r>
            <a:endParaRPr lang="en-US" sz="1050" b="0">
              <a:latin typeface="宋体" panose="02010600030101010101" pitchFamily="2" charset="-122"/>
            </a:endParaRPr>
          </a:p>
          <a:p>
            <a:pPr marL="450215" indent="-450215"/>
            <a:r>
              <a:rPr lang="zh-CN" b="1">
                <a:solidFill>
                  <a:srgbClr val="000000"/>
                </a:solidFill>
                <a:ea typeface="宋体" panose="02010600030101010101" pitchFamily="2" charset="-122"/>
              </a:rPr>
              <a:t>制定项目管理计划</a:t>
            </a:r>
            <a:r>
              <a:rPr lang="en-US" b="1">
                <a:solidFill>
                  <a:srgbClr val="000000"/>
                </a:solidFill>
                <a:latin typeface="等线" panose="02010600030101010101" pitchFamily="2" charset="-122"/>
                <a:ea typeface="宋体" panose="02010600030101010101" pitchFamily="2" charset="-122"/>
                <a:cs typeface="Times New Roman" panose="02020603050405020304" pitchFamily="18" charset="0"/>
              </a:rPr>
              <a:t> </a:t>
            </a:r>
            <a:endParaRPr lang="zh-CN" sz="1050" b="0">
              <a:ea typeface="宋体" panose="02010600030101010101" pitchFamily="2" charset="-122"/>
            </a:endParaRPr>
          </a:p>
          <a:p>
            <a:pPr marL="450215" indent="-450215"/>
            <a:r>
              <a:rPr lang="zh-CN" sz="1200" b="0">
                <a:ea typeface="宋体" panose="02010600030101010101" pitchFamily="2" charset="-122"/>
              </a:rPr>
              <a:t>定义、准备和协调项目计划的所有组成部分，并把它们整合为一份综合项目管理计划的过程。</a:t>
            </a:r>
            <a:endParaRPr lang="zh-CN" sz="1200" b="0">
              <a:ea typeface="宋体" panose="02010600030101010101" pitchFamily="2" charset="-122"/>
            </a:endParaRPr>
          </a:p>
          <a:p>
            <a:pPr marL="450215" indent="-450215"/>
            <a:r>
              <a:rPr lang="zh-CN" sz="1200" b="0">
                <a:ea typeface="宋体" panose="02010600030101010101" pitchFamily="2" charset="-122"/>
              </a:rPr>
              <a:t>详见[项目计划→子计划]文件夹。</a:t>
            </a:r>
            <a:endParaRPr lang="zh-CN" sz="1050" b="0">
              <a:ea typeface="宋体" panose="02010600030101010101" pitchFamily="2" charset="-122"/>
            </a:endParaRPr>
          </a:p>
          <a:p>
            <a:pPr marL="450215" indent="-450215"/>
            <a:r>
              <a:rPr lang="zh-CN" b="1">
                <a:solidFill>
                  <a:srgbClr val="000000"/>
                </a:solidFill>
                <a:ea typeface="宋体" panose="02010600030101010101" pitchFamily="2" charset="-122"/>
              </a:rPr>
              <a:t>指导与管理项目工作</a:t>
            </a:r>
            <a:endParaRPr lang="zh-CN" sz="1050" b="0">
              <a:ea typeface="宋体" panose="02010600030101010101" pitchFamily="2" charset="-122"/>
            </a:endParaRPr>
          </a:p>
          <a:p>
            <a:pPr marL="450215" indent="-450215"/>
            <a:r>
              <a:rPr lang="zh-CN" sz="1200" b="0">
                <a:ea typeface="宋体" panose="02010600030101010101" pitchFamily="2" charset="-122"/>
              </a:rPr>
              <a:t>为实现项目目标而领导和执行项目管理计划中所确定的工作，并实施已批准变更的过程。</a:t>
            </a:r>
            <a:endParaRPr lang="zh-CN" sz="1050" b="0">
              <a:ea typeface="宋体" panose="02010600030101010101" pitchFamily="2" charset="-122"/>
            </a:endParaRPr>
          </a:p>
          <a:p>
            <a:pPr marL="450215" indent="-450215"/>
            <a:r>
              <a:rPr lang="zh-CN" b="1">
                <a:solidFill>
                  <a:srgbClr val="000000"/>
                </a:solidFill>
                <a:ea typeface="宋体" panose="02010600030101010101" pitchFamily="2" charset="-122"/>
              </a:rPr>
              <a:t>可交付成果</a:t>
            </a:r>
            <a:endParaRPr lang="zh-CN" sz="1050" b="0">
              <a:ea typeface="宋体" panose="02010600030101010101" pitchFamily="2" charset="-122"/>
            </a:endParaRPr>
          </a:p>
          <a:p>
            <a:pPr marL="450215" indent="-450215"/>
            <a:r>
              <a:rPr lang="zh-CN" sz="1200" b="0">
                <a:ea typeface="宋体" panose="02010600030101010101" pitchFamily="2" charset="-122"/>
              </a:rPr>
              <a:t>详见《PRD2018-G07-项目章程》的2.2可交付成果。</a:t>
            </a:r>
            <a:endParaRPr lang="zh-CN" sz="1050" b="0">
              <a:ea typeface="宋体" panose="02010600030101010101" pitchFamily="2" charset="-122"/>
            </a:endParaRPr>
          </a:p>
          <a:p>
            <a:pPr marL="450215" indent="-450215"/>
            <a:r>
              <a:rPr lang="zh-CN" b="1">
                <a:solidFill>
                  <a:srgbClr val="000000"/>
                </a:solidFill>
                <a:ea typeface="宋体" panose="02010600030101010101" pitchFamily="2" charset="-122"/>
              </a:rPr>
              <a:t>工作绩效数据</a:t>
            </a:r>
            <a:endParaRPr lang="zh-CN" sz="1050" b="0">
              <a:ea typeface="宋体" panose="02010600030101010101" pitchFamily="2" charset="-122"/>
            </a:endParaRPr>
          </a:p>
          <a:p>
            <a:pPr marL="450215" indent="-450215"/>
            <a:r>
              <a:rPr lang="zh-CN" sz="1200" b="0">
                <a:ea typeface="宋体" panose="02010600030101010101" pitchFamily="2" charset="-122"/>
              </a:rPr>
              <a:t>详见《PRD2018-G07-gantt图》。</a:t>
            </a:r>
            <a:endParaRPr lang="zh-CN" sz="1050" b="0">
              <a:ea typeface="宋体" panose="02010600030101010101" pitchFamily="2" charset="-122"/>
            </a:endParaRPr>
          </a:p>
          <a:p>
            <a:pPr marL="450215" indent="-450215"/>
            <a:r>
              <a:rPr lang="zh-CN" b="1">
                <a:solidFill>
                  <a:srgbClr val="000000"/>
                </a:solidFill>
                <a:ea typeface="宋体" panose="02010600030101010101" pitchFamily="2" charset="-122"/>
              </a:rPr>
              <a:t>问题日志</a:t>
            </a:r>
            <a:endParaRPr lang="zh-CN" sz="1050" b="0">
              <a:ea typeface="宋体" panose="02010600030101010101" pitchFamily="2" charset="-122"/>
            </a:endParaRPr>
          </a:p>
          <a:p>
            <a:pPr marL="450215" indent="-450215"/>
            <a:r>
              <a:rPr lang="zh-CN" sz="1200" b="0">
                <a:ea typeface="宋体" panose="02010600030101010101" pitchFamily="2" charset="-122"/>
              </a:rPr>
              <a:t>详见《</a:t>
            </a:r>
            <a:r>
              <a:rPr lang="en-US" sz="1200" b="0">
                <a:latin typeface="宋体" panose="02010600030101010101" pitchFamily="2" charset="-122"/>
              </a:rPr>
              <a:t>PRD2018-G07-</a:t>
            </a:r>
            <a:r>
              <a:rPr lang="zh-CN" sz="1200" b="0">
                <a:ea typeface="宋体" panose="02010600030101010101" pitchFamily="2" charset="-122"/>
              </a:rPr>
              <a:t>需求管理计划》。</a:t>
            </a:r>
            <a:endParaRPr lang="zh-CN" sz="1050" b="0">
              <a:ea typeface="宋体" panose="02010600030101010101" pitchFamily="2" charset="-122"/>
            </a:endParaRPr>
          </a:p>
          <a:p>
            <a:pPr marL="450215" indent="-450215"/>
            <a:r>
              <a:rPr lang="zh-CN" b="1">
                <a:solidFill>
                  <a:srgbClr val="000000"/>
                </a:solidFill>
                <a:ea typeface="宋体" panose="02010600030101010101" pitchFamily="2" charset="-122"/>
              </a:rPr>
              <a:t>变更请求</a:t>
            </a:r>
            <a:endParaRPr lang="zh-CN" sz="1050" b="0">
              <a:ea typeface="宋体" panose="02010600030101010101" pitchFamily="2" charset="-122"/>
            </a:endParaRPr>
          </a:p>
          <a:p>
            <a:pPr marL="450215" indent="-450215"/>
            <a:r>
              <a:rPr lang="zh-CN" sz="1200" b="0">
                <a:ea typeface="宋体" panose="02010600030101010101" pitchFamily="2" charset="-122"/>
              </a:rPr>
              <a:t>由客户或小组成员提出，经小组讨论得出一致意见后，项目经理进行最终决定。</a:t>
            </a:r>
            <a:endParaRPr lang="zh-CN" sz="1050" b="0">
              <a:ea typeface="宋体" panose="02010600030101010101" pitchFamily="2" charset="-122"/>
            </a:endParaRPr>
          </a:p>
          <a:p>
            <a:pPr marL="450215" indent="-450215"/>
            <a:r>
              <a:rPr lang="zh-CN" b="1">
                <a:solidFill>
                  <a:srgbClr val="000000"/>
                </a:solidFill>
                <a:ea typeface="宋体" panose="02010600030101010101" pitchFamily="2" charset="-122"/>
              </a:rPr>
              <a:t>管理项目知识</a:t>
            </a:r>
            <a:endParaRPr lang="zh-CN" sz="1050" b="0">
              <a:ea typeface="宋体" panose="02010600030101010101" pitchFamily="2" charset="-122"/>
            </a:endParaRPr>
          </a:p>
          <a:p>
            <a:pPr marL="450215" indent="-450215"/>
            <a:r>
              <a:rPr lang="zh-CN" sz="1200" b="0">
                <a:ea typeface="宋体" panose="02010600030101010101" pitchFamily="2" charset="-122"/>
              </a:rPr>
              <a:t>使用现有知识并生成新知识，以实现项目目标，并且帮助组织学习的过程。</a:t>
            </a:r>
            <a:endParaRPr lang="zh-CN" sz="1200" b="0">
              <a:ea typeface="宋体" panose="02010600030101010101" pitchFamily="2" charset="-122"/>
            </a:endParaRPr>
          </a:p>
          <a:p>
            <a:pPr marL="450215" indent="-450215"/>
            <a:r>
              <a:rPr lang="zh-CN" sz="1200" b="0">
                <a:ea typeface="宋体" panose="02010600030101010101" pitchFamily="2" charset="-122"/>
              </a:rPr>
              <a:t>组员根据项目培训计划及实际情况进行学习，以实现项目目标。</a:t>
            </a:r>
            <a:endParaRPr lang="zh-CN" sz="1050" b="0">
              <a:ea typeface="宋体" panose="02010600030101010101" pitchFamily="2" charset="-122"/>
            </a:endParaRPr>
          </a:p>
          <a:p>
            <a:pPr marL="450215" indent="-450215"/>
            <a:r>
              <a:rPr lang="zh-CN" b="1">
                <a:solidFill>
                  <a:srgbClr val="000000"/>
                </a:solidFill>
                <a:ea typeface="宋体" panose="02010600030101010101" pitchFamily="2" charset="-122"/>
              </a:rPr>
              <a:t>监控项目工作</a:t>
            </a:r>
            <a:endParaRPr lang="zh-CN" sz="1050" b="0">
              <a:ea typeface="宋体" panose="02010600030101010101" pitchFamily="2" charset="-122"/>
            </a:endParaRPr>
          </a:p>
          <a:p>
            <a:pPr marL="450215" indent="-450215"/>
            <a:r>
              <a:rPr lang="zh-CN" sz="1200" b="0">
                <a:ea typeface="宋体" panose="02010600030101010101" pitchFamily="2" charset="-122"/>
              </a:rPr>
              <a:t>跟踪、审查和报告整体项目进展，以实现项目管理计划中确定的绩效目标的过程</a:t>
            </a:r>
            <a:r>
              <a:rPr lang="zh-CN" sz="1000" b="0">
                <a:ea typeface="宋体" panose="02010600030101010101" pitchFamily="2" charset="-122"/>
              </a:rPr>
              <a:t>。</a:t>
            </a:r>
            <a:endParaRPr lang="zh-CN" sz="1050" b="0">
              <a:ea typeface="宋体" panose="02010600030101010101" pitchFamily="2" charset="-122"/>
            </a:endParaRPr>
          </a:p>
          <a:p>
            <a:pPr marL="450215" indent="-450215"/>
            <a:r>
              <a:rPr lang="zh-CN" b="1">
                <a:solidFill>
                  <a:srgbClr val="000000"/>
                </a:solidFill>
                <a:ea typeface="宋体" panose="02010600030101010101" pitchFamily="2" charset="-122"/>
              </a:rPr>
              <a:t>工作绩效报告</a:t>
            </a:r>
            <a:endParaRPr lang="zh-CN" sz="1050" b="0">
              <a:ea typeface="宋体" panose="02010600030101010101" pitchFamily="2" charset="-122"/>
            </a:endParaRPr>
          </a:p>
          <a:p>
            <a:pPr marL="450215" indent="-450215"/>
            <a:r>
              <a:rPr lang="zh-CN" sz="1200" b="0">
                <a:ea typeface="宋体" panose="02010600030101010101" pitchFamily="2" charset="-122"/>
              </a:rPr>
              <a:t>详见《xx-G07小组绩效评价》（xx为日期）。</a:t>
            </a:r>
            <a:endParaRPr lang="zh-CN" altLang="en-US" sz="12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369716" y="1013213"/>
            <a:ext cx="3420110" cy="506730"/>
          </a:xfrm>
          <a:prstGeom prst="rect">
            <a:avLst/>
          </a:prstGeom>
        </p:spPr>
        <p:txBody>
          <a:bodyPr wrap="none">
            <a:spAutoFit/>
          </a:bodyPr>
          <a:lstStyle/>
          <a:p>
            <a:pPr lvl="0" algn="l">
              <a:lnSpc>
                <a:spcPct val="150000"/>
              </a:lnSpc>
            </a:pPr>
            <a:r>
              <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项目管理计划</a:t>
            </a:r>
            <a:r>
              <a:rPr lang="en-US" altLang="zh-CN"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项目范围管理</a:t>
            </a:r>
            <a:endPar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9" name="直接连接符 38"/>
          <p:cNvCxnSpPr/>
          <p:nvPr/>
        </p:nvCxnSpPr>
        <p:spPr>
          <a:xfrm>
            <a:off x="597429" y="1439930"/>
            <a:ext cx="592304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271197" y="1094292"/>
            <a:ext cx="779108" cy="359374"/>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文本框 41"/>
          <p:cNvSpPr txBox="1"/>
          <p:nvPr/>
        </p:nvSpPr>
        <p:spPr>
          <a:xfrm>
            <a:off x="278016" y="1077771"/>
            <a:ext cx="765470" cy="414020"/>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5</a:t>
            </a:r>
            <a:endParaRPr lang="zh-CN" altLang="en-US" sz="2100"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6040120" y="-82550"/>
            <a:ext cx="3116580" cy="1131570"/>
          </a:xfrm>
          <a:prstGeom prst="rect">
            <a:avLst/>
          </a:prstGeom>
        </p:spPr>
      </p:pic>
      <p:sp>
        <p:nvSpPr>
          <p:cNvPr id="6" name="文本框 5"/>
          <p:cNvSpPr txBox="1"/>
          <p:nvPr/>
        </p:nvSpPr>
        <p:spPr>
          <a:xfrm>
            <a:off x="278130" y="1520190"/>
            <a:ext cx="901700" cy="953135"/>
          </a:xfrm>
          <a:prstGeom prst="rect">
            <a:avLst/>
          </a:prstGeom>
          <a:noFill/>
        </p:spPr>
        <p:txBody>
          <a:bodyPr wrap="none" rtlCol="0">
            <a:spAutoFit/>
          </a:bodyPr>
          <a:lstStyle/>
          <a:p>
            <a:r>
              <a:rPr lang="en-US" altLang="zh-CN" sz="2800" b="1">
                <a:latin typeface="宋体" panose="02010600030101010101" pitchFamily="2" charset="-122"/>
                <a:ea typeface="宋体" panose="02010600030101010101" pitchFamily="2" charset="-122"/>
              </a:rPr>
              <a:t>WBS:</a:t>
            </a:r>
            <a:endParaRPr lang="en-US" altLang="zh-CN" sz="2800" b="1">
              <a:latin typeface="宋体" panose="02010600030101010101" pitchFamily="2" charset="-122"/>
              <a:ea typeface="宋体" panose="02010600030101010101" pitchFamily="2" charset="-122"/>
            </a:endParaRPr>
          </a:p>
          <a:p>
            <a:r>
              <a:rPr lang="en-US" altLang="zh-CN" sz="2800" b="1">
                <a:latin typeface="宋体" panose="02010600030101010101" pitchFamily="2" charset="-122"/>
                <a:ea typeface="宋体" panose="02010600030101010101" pitchFamily="2" charset="-122"/>
              </a:rPr>
              <a:t>[3]</a:t>
            </a:r>
            <a:endParaRPr lang="en-US" altLang="zh-CN" sz="2800" b="1">
              <a:latin typeface="宋体" panose="02010600030101010101" pitchFamily="2" charset="-122"/>
              <a:ea typeface="宋体" panose="02010600030101010101" pitchFamily="2" charset="-122"/>
            </a:endParaRPr>
          </a:p>
        </p:txBody>
      </p:sp>
      <p:pic>
        <p:nvPicPr>
          <p:cNvPr id="5" name="图片 4" descr="{5997F85A-E52D-55FC-B94D-9BC72F27B6DC}"/>
          <p:cNvPicPr>
            <a:picLocks noChangeAspect="1"/>
          </p:cNvPicPr>
          <p:nvPr/>
        </p:nvPicPr>
        <p:blipFill>
          <a:blip r:embed="rId2"/>
          <a:srcRect l="45701" t="-668" r="2961" b="27643"/>
          <a:stretch>
            <a:fillRect/>
          </a:stretch>
        </p:blipFill>
        <p:spPr>
          <a:xfrm>
            <a:off x="1043305" y="1591945"/>
            <a:ext cx="7820025" cy="51015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369716" y="1013213"/>
            <a:ext cx="3420110" cy="506730"/>
          </a:xfrm>
          <a:prstGeom prst="rect">
            <a:avLst/>
          </a:prstGeom>
        </p:spPr>
        <p:txBody>
          <a:bodyPr wrap="none">
            <a:spAutoFit/>
          </a:bodyPr>
          <a:lstStyle/>
          <a:p>
            <a:pPr lvl="0" algn="l">
              <a:lnSpc>
                <a:spcPct val="150000"/>
              </a:lnSpc>
            </a:pPr>
            <a:r>
              <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项目管理计划</a:t>
            </a:r>
            <a:r>
              <a:rPr lang="en-US" altLang="zh-CN"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项目范围管理</a:t>
            </a:r>
            <a:endPar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9" name="直接连接符 38"/>
          <p:cNvCxnSpPr/>
          <p:nvPr/>
        </p:nvCxnSpPr>
        <p:spPr>
          <a:xfrm>
            <a:off x="597429" y="1439930"/>
            <a:ext cx="592304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271197" y="1094292"/>
            <a:ext cx="779108" cy="359374"/>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文本框 41"/>
          <p:cNvSpPr txBox="1"/>
          <p:nvPr/>
        </p:nvSpPr>
        <p:spPr>
          <a:xfrm>
            <a:off x="278016" y="1077771"/>
            <a:ext cx="765470" cy="414020"/>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5</a:t>
            </a:r>
            <a:endParaRPr lang="zh-CN" altLang="en-US" sz="2100"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6040120" y="-82550"/>
            <a:ext cx="3116580" cy="1131570"/>
          </a:xfrm>
          <a:prstGeom prst="rect">
            <a:avLst/>
          </a:prstGeom>
        </p:spPr>
      </p:pic>
      <p:sp>
        <p:nvSpPr>
          <p:cNvPr id="6" name="文本框 5"/>
          <p:cNvSpPr txBox="1"/>
          <p:nvPr/>
        </p:nvSpPr>
        <p:spPr>
          <a:xfrm>
            <a:off x="278130" y="1453515"/>
            <a:ext cx="901700" cy="953135"/>
          </a:xfrm>
          <a:prstGeom prst="rect">
            <a:avLst/>
          </a:prstGeom>
          <a:noFill/>
        </p:spPr>
        <p:txBody>
          <a:bodyPr wrap="none" rtlCol="0">
            <a:spAutoFit/>
          </a:bodyPr>
          <a:lstStyle/>
          <a:p>
            <a:r>
              <a:rPr lang="en-US" altLang="zh-CN" sz="2800" b="1">
                <a:latin typeface="宋体" panose="02010600030101010101" pitchFamily="2" charset="-122"/>
                <a:ea typeface="宋体" panose="02010600030101010101" pitchFamily="2" charset="-122"/>
              </a:rPr>
              <a:t>WBS:</a:t>
            </a:r>
            <a:endParaRPr lang="en-US" altLang="zh-CN" sz="2800" b="1">
              <a:latin typeface="宋体" panose="02010600030101010101" pitchFamily="2" charset="-122"/>
              <a:ea typeface="宋体" panose="02010600030101010101" pitchFamily="2" charset="-122"/>
            </a:endParaRPr>
          </a:p>
          <a:p>
            <a:r>
              <a:rPr lang="en-US" altLang="zh-CN" sz="2800" b="1">
                <a:latin typeface="宋体" panose="02010600030101010101" pitchFamily="2" charset="-122"/>
                <a:ea typeface="宋体" panose="02010600030101010101" pitchFamily="2" charset="-122"/>
              </a:rPr>
              <a:t>[3]</a:t>
            </a:r>
            <a:endParaRPr lang="en-US" altLang="zh-CN" sz="2800" b="1">
              <a:latin typeface="宋体" panose="02010600030101010101" pitchFamily="2" charset="-122"/>
              <a:ea typeface="宋体" panose="02010600030101010101" pitchFamily="2" charset="-122"/>
            </a:endParaRPr>
          </a:p>
        </p:txBody>
      </p:sp>
      <p:pic>
        <p:nvPicPr>
          <p:cNvPr id="5" name="图片 4" descr="{5997F85A-E52D-55FC-B94D-9BC72F27B6DC}"/>
          <p:cNvPicPr>
            <a:picLocks noChangeAspect="1"/>
          </p:cNvPicPr>
          <p:nvPr/>
        </p:nvPicPr>
        <p:blipFill>
          <a:blip r:embed="rId2"/>
          <a:srcRect l="-2732" t="4662" r="57454" b="42165"/>
          <a:stretch>
            <a:fillRect/>
          </a:stretch>
        </p:blipFill>
        <p:spPr>
          <a:xfrm>
            <a:off x="598170" y="1520190"/>
            <a:ext cx="8203565" cy="52387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369716" y="1013213"/>
            <a:ext cx="3420110" cy="506730"/>
          </a:xfrm>
          <a:prstGeom prst="rect">
            <a:avLst/>
          </a:prstGeom>
        </p:spPr>
        <p:txBody>
          <a:bodyPr wrap="none">
            <a:spAutoFit/>
          </a:bodyPr>
          <a:lstStyle/>
          <a:p>
            <a:pPr lvl="0" algn="l">
              <a:lnSpc>
                <a:spcPct val="150000"/>
              </a:lnSpc>
            </a:pPr>
            <a:r>
              <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项目管理计划</a:t>
            </a:r>
            <a:r>
              <a:rPr lang="en-US" altLang="zh-CN"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项目范围管理</a:t>
            </a:r>
            <a:endPar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9" name="直接连接符 38"/>
          <p:cNvCxnSpPr/>
          <p:nvPr/>
        </p:nvCxnSpPr>
        <p:spPr>
          <a:xfrm>
            <a:off x="597429" y="1439930"/>
            <a:ext cx="592304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271197" y="1094292"/>
            <a:ext cx="779108" cy="359374"/>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文本框 41"/>
          <p:cNvSpPr txBox="1"/>
          <p:nvPr/>
        </p:nvSpPr>
        <p:spPr>
          <a:xfrm>
            <a:off x="278016" y="1077771"/>
            <a:ext cx="765470" cy="414020"/>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5</a:t>
            </a:r>
            <a:endParaRPr lang="zh-CN" altLang="en-US" sz="2100"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6040120" y="-82550"/>
            <a:ext cx="3116580" cy="1131570"/>
          </a:xfrm>
          <a:prstGeom prst="rect">
            <a:avLst/>
          </a:prstGeom>
        </p:spPr>
      </p:pic>
      <p:sp>
        <p:nvSpPr>
          <p:cNvPr id="6" name="文本框 5"/>
          <p:cNvSpPr txBox="1"/>
          <p:nvPr/>
        </p:nvSpPr>
        <p:spPr>
          <a:xfrm>
            <a:off x="278130" y="1453515"/>
            <a:ext cx="1330960" cy="1814830"/>
          </a:xfrm>
          <a:prstGeom prst="rect">
            <a:avLst/>
          </a:prstGeom>
          <a:noFill/>
        </p:spPr>
        <p:txBody>
          <a:bodyPr wrap="square" rtlCol="0">
            <a:spAutoFit/>
          </a:bodyPr>
          <a:lstStyle/>
          <a:p>
            <a:r>
              <a:rPr lang="en-US" altLang="zh-CN" sz="2800" b="1">
                <a:latin typeface="宋体" panose="02010600030101010101" pitchFamily="2" charset="-122"/>
                <a:ea typeface="宋体" panose="02010600030101010101" pitchFamily="2" charset="-122"/>
              </a:rPr>
              <a:t>WBS</a:t>
            </a:r>
            <a:r>
              <a:rPr lang="zh-CN" altLang="en-US" sz="2800" b="1">
                <a:latin typeface="宋体" panose="02010600030101010101" pitchFamily="2" charset="-122"/>
                <a:ea typeface="宋体" panose="02010600030101010101" pitchFamily="2" charset="-122"/>
              </a:rPr>
              <a:t>的输入输出：</a:t>
            </a:r>
            <a:endParaRPr lang="en-US" altLang="zh-CN" sz="2800" b="1">
              <a:latin typeface="宋体" panose="02010600030101010101" pitchFamily="2" charset="-122"/>
              <a:ea typeface="宋体" panose="02010600030101010101" pitchFamily="2" charset="-122"/>
            </a:endParaRPr>
          </a:p>
          <a:p>
            <a:r>
              <a:rPr lang="en-US" altLang="zh-CN" sz="2800" b="1">
                <a:latin typeface="宋体" panose="02010600030101010101" pitchFamily="2" charset="-122"/>
                <a:ea typeface="宋体" panose="02010600030101010101" pitchFamily="2" charset="-122"/>
              </a:rPr>
              <a:t>[3]</a:t>
            </a:r>
            <a:endParaRPr lang="en-US" altLang="zh-CN" sz="2800" b="1">
              <a:latin typeface="宋体" panose="02010600030101010101" pitchFamily="2" charset="-122"/>
              <a:ea typeface="宋体" panose="02010600030101010101" pitchFamily="2" charset="-122"/>
            </a:endParaRPr>
          </a:p>
        </p:txBody>
      </p:sp>
      <p:pic>
        <p:nvPicPr>
          <p:cNvPr id="3" name="图片 2" descr="AP_2E%{SNR4IX)4F1ZPM%SJ"/>
          <p:cNvPicPr>
            <a:picLocks noChangeAspect="1"/>
          </p:cNvPicPr>
          <p:nvPr/>
        </p:nvPicPr>
        <p:blipFill>
          <a:blip r:embed="rId2"/>
          <a:stretch>
            <a:fillRect/>
          </a:stretch>
        </p:blipFill>
        <p:spPr>
          <a:xfrm>
            <a:off x="1609090" y="1520190"/>
            <a:ext cx="6971030" cy="528129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369716" y="1013213"/>
            <a:ext cx="3420110" cy="506730"/>
          </a:xfrm>
          <a:prstGeom prst="rect">
            <a:avLst/>
          </a:prstGeom>
        </p:spPr>
        <p:txBody>
          <a:bodyPr wrap="none">
            <a:spAutoFit/>
          </a:bodyPr>
          <a:lstStyle/>
          <a:p>
            <a:pPr lvl="0" algn="l">
              <a:lnSpc>
                <a:spcPct val="150000"/>
              </a:lnSpc>
            </a:pPr>
            <a:r>
              <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项目管理计划</a:t>
            </a:r>
            <a:r>
              <a:rPr lang="en-US" altLang="zh-CN"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项目进度管理</a:t>
            </a:r>
            <a:endPar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9" name="直接连接符 38"/>
          <p:cNvCxnSpPr/>
          <p:nvPr/>
        </p:nvCxnSpPr>
        <p:spPr>
          <a:xfrm>
            <a:off x="597429" y="1439930"/>
            <a:ext cx="592304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271197" y="1094292"/>
            <a:ext cx="779108" cy="359374"/>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文本框 41"/>
          <p:cNvSpPr txBox="1"/>
          <p:nvPr/>
        </p:nvSpPr>
        <p:spPr>
          <a:xfrm>
            <a:off x="278016" y="1077771"/>
            <a:ext cx="765470" cy="414020"/>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5</a:t>
            </a:r>
            <a:endParaRPr lang="zh-CN" altLang="en-US" sz="2100"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6040120" y="-82550"/>
            <a:ext cx="3116580" cy="1131570"/>
          </a:xfrm>
          <a:prstGeom prst="rect">
            <a:avLst/>
          </a:prstGeom>
        </p:spPr>
      </p:pic>
      <p:sp>
        <p:nvSpPr>
          <p:cNvPr id="100" name="文本框 99"/>
          <p:cNvSpPr txBox="1"/>
          <p:nvPr/>
        </p:nvSpPr>
        <p:spPr>
          <a:xfrm>
            <a:off x="1369695" y="1637665"/>
            <a:ext cx="5943600" cy="4954270"/>
          </a:xfrm>
          <a:prstGeom prst="rect">
            <a:avLst/>
          </a:prstGeom>
          <a:noFill/>
          <a:ln w="9525">
            <a:noFill/>
          </a:ln>
        </p:spPr>
        <p:txBody>
          <a:bodyPr wrap="square">
            <a:spAutoFit/>
          </a:bodyPr>
          <a:lstStyle/>
          <a:p>
            <a:pPr marL="450215" indent="-450215"/>
            <a:r>
              <a:rPr lang="zh-CN" sz="20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规划进度管理</a:t>
            </a:r>
            <a:endParaRPr lang="zh-CN" sz="1050" b="0">
              <a:ea typeface="宋体" panose="02010600030101010101" pitchFamily="2" charset="-122"/>
            </a:endParaRPr>
          </a:p>
          <a:p>
            <a:pPr marL="450215" indent="-450215"/>
            <a:r>
              <a:rPr lang="zh-CN" sz="1400" b="0">
                <a:ea typeface="宋体" panose="02010600030101010101" pitchFamily="2" charset="-122"/>
              </a:rPr>
              <a:t>项目章程</a:t>
            </a:r>
            <a:endParaRPr lang="zh-CN" sz="1400" b="0">
              <a:ea typeface="宋体" panose="02010600030101010101" pitchFamily="2" charset="-122"/>
            </a:endParaRPr>
          </a:p>
          <a:p>
            <a:pPr marL="450215" indent="-450215"/>
            <a:r>
              <a:rPr lang="zh-CN" sz="1400" b="0">
                <a:ea typeface="宋体" panose="02010600030101010101" pitchFamily="2" charset="-122"/>
              </a:rPr>
              <a:t>项目管理计划</a:t>
            </a:r>
            <a:endParaRPr lang="zh-CN" sz="1400" b="0">
              <a:ea typeface="宋体" panose="02010600030101010101" pitchFamily="2" charset="-122"/>
            </a:endParaRPr>
          </a:p>
          <a:p>
            <a:pPr marL="450215" indent="-450215"/>
            <a:r>
              <a:rPr lang="zh-CN" sz="1400" b="0">
                <a:ea typeface="宋体" panose="02010600030101010101" pitchFamily="2" charset="-122"/>
              </a:rPr>
              <a:t>商业环境因素（TBD）</a:t>
            </a:r>
            <a:endParaRPr lang="zh-CN" sz="1400" b="0">
              <a:ea typeface="宋体" panose="02010600030101010101" pitchFamily="2" charset="-122"/>
            </a:endParaRPr>
          </a:p>
          <a:p>
            <a:pPr marL="450215" indent="-450215"/>
            <a:r>
              <a:rPr lang="zh-CN" sz="1400" b="0">
                <a:ea typeface="宋体" panose="02010600030101010101" pitchFamily="2" charset="-122"/>
              </a:rPr>
              <a:t>组织过程资产（TBD）</a:t>
            </a:r>
            <a:endParaRPr lang="zh-CN" sz="1050" b="0">
              <a:ea typeface="宋体" panose="02010600030101010101" pitchFamily="2" charset="-122"/>
            </a:endParaRPr>
          </a:p>
          <a:p>
            <a:pPr marL="450215" indent="-450215"/>
            <a:r>
              <a:rPr lang="zh-CN" sz="2000" b="1">
                <a:solidFill>
                  <a:srgbClr val="000000"/>
                </a:solidFill>
                <a:latin typeface="微软雅黑" panose="020B0503020204020204" pitchFamily="34" charset="-122"/>
                <a:ea typeface="微软雅黑" panose="020B0503020204020204" pitchFamily="34" charset="-122"/>
              </a:rPr>
              <a:t>定义活动</a:t>
            </a:r>
            <a:endParaRPr lang="zh-CN" sz="1050" b="0">
              <a:ea typeface="宋体" panose="02010600030101010101" pitchFamily="2" charset="-122"/>
            </a:endParaRPr>
          </a:p>
          <a:p>
            <a:pPr marL="450215" indent="-450215"/>
            <a:r>
              <a:rPr lang="zh-CN" sz="1400" b="0">
                <a:ea typeface="宋体" panose="02010600030101010101" pitchFamily="2" charset="-122"/>
              </a:rPr>
              <a:t>每日例会</a:t>
            </a:r>
            <a:endParaRPr lang="zh-CN" sz="1400" b="0">
              <a:ea typeface="宋体" panose="02010600030101010101" pitchFamily="2" charset="-122"/>
            </a:endParaRPr>
          </a:p>
          <a:p>
            <a:pPr marL="450215" indent="-450215"/>
            <a:r>
              <a:rPr lang="zh-CN" sz="1400" b="0">
                <a:ea typeface="宋体" panose="02010600030101010101" pitchFamily="2" charset="-122"/>
              </a:rPr>
              <a:t>常规例会</a:t>
            </a:r>
            <a:endParaRPr lang="zh-CN" sz="1400" b="0">
              <a:ea typeface="宋体" panose="02010600030101010101" pitchFamily="2" charset="-122"/>
            </a:endParaRPr>
          </a:p>
          <a:p>
            <a:pPr marL="450215" indent="-450215"/>
            <a:r>
              <a:rPr lang="zh-CN" sz="1400" b="0">
                <a:ea typeface="宋体" panose="02010600030101010101" pitchFamily="2" charset="-122"/>
              </a:rPr>
              <a:t>冲刺计划（TBD）</a:t>
            </a:r>
            <a:endParaRPr lang="zh-CN" sz="1050" b="0">
              <a:ea typeface="宋体" panose="02010600030101010101" pitchFamily="2" charset="-122"/>
            </a:endParaRPr>
          </a:p>
          <a:p>
            <a:pPr marL="450215" indent="-450215"/>
            <a:r>
              <a:rPr lang="zh-CN" sz="2000" b="1">
                <a:solidFill>
                  <a:srgbClr val="000000"/>
                </a:solidFill>
                <a:latin typeface="微软雅黑" panose="020B0503020204020204" pitchFamily="34" charset="-122"/>
                <a:ea typeface="微软雅黑" panose="020B0503020204020204" pitchFamily="34" charset="-122"/>
              </a:rPr>
              <a:t>排列活动顺序</a:t>
            </a:r>
            <a:endParaRPr lang="zh-CN" sz="1050" b="0">
              <a:ea typeface="宋体" panose="02010600030101010101" pitchFamily="2" charset="-122"/>
            </a:endParaRPr>
          </a:p>
          <a:p>
            <a:pPr marL="450215" indent="-450215"/>
            <a:r>
              <a:rPr lang="zh-CN" sz="1400" b="0">
                <a:ea typeface="宋体" panose="02010600030101010101" pitchFamily="2" charset="-122"/>
              </a:rPr>
              <a:t>项目章程</a:t>
            </a:r>
            <a:endParaRPr lang="zh-CN" sz="1400" b="0">
              <a:ea typeface="宋体" panose="02010600030101010101" pitchFamily="2" charset="-122"/>
            </a:endParaRPr>
          </a:p>
          <a:p>
            <a:pPr marL="450215" indent="-450215"/>
            <a:r>
              <a:rPr lang="zh-CN" sz="1400" b="0">
                <a:ea typeface="宋体" panose="02010600030101010101" pitchFamily="2" charset="-122"/>
              </a:rPr>
              <a:t>项目管理计划</a:t>
            </a:r>
            <a:endParaRPr lang="zh-CN" sz="1400" b="0">
              <a:ea typeface="宋体" panose="02010600030101010101" pitchFamily="2" charset="-122"/>
            </a:endParaRPr>
          </a:p>
          <a:p>
            <a:pPr marL="450215" indent="-450215"/>
            <a:r>
              <a:rPr lang="zh-CN" sz="1400" b="0">
                <a:ea typeface="宋体" panose="02010600030101010101" pitchFamily="2" charset="-122"/>
              </a:rPr>
              <a:t>商业环境因素（TBD）</a:t>
            </a:r>
            <a:endParaRPr lang="zh-CN" sz="1400" b="0">
              <a:ea typeface="宋体" panose="02010600030101010101" pitchFamily="2" charset="-122"/>
            </a:endParaRPr>
          </a:p>
          <a:p>
            <a:pPr marL="450215" indent="-450215"/>
            <a:r>
              <a:rPr lang="zh-CN" sz="1400" b="0">
                <a:ea typeface="宋体" panose="02010600030101010101" pitchFamily="2" charset="-122"/>
              </a:rPr>
              <a:t>组织过程资产（TBD）</a:t>
            </a:r>
            <a:endParaRPr lang="zh-CN" sz="1050" b="0">
              <a:ea typeface="宋体" panose="02010600030101010101" pitchFamily="2" charset="-122"/>
            </a:endParaRPr>
          </a:p>
          <a:p>
            <a:pPr marL="450215" indent="-450215"/>
            <a:r>
              <a:rPr lang="zh-CN" sz="2000" b="1">
                <a:solidFill>
                  <a:srgbClr val="000000"/>
                </a:solidFill>
                <a:latin typeface="微软雅黑" panose="020B0503020204020204" pitchFamily="34" charset="-122"/>
                <a:ea typeface="微软雅黑" panose="020B0503020204020204" pitchFamily="34" charset="-122"/>
              </a:rPr>
              <a:t>组织过程资产估算活动持续时间</a:t>
            </a:r>
            <a:endParaRPr lang="zh-CN" sz="1050" b="0">
              <a:ea typeface="宋体" panose="02010600030101010101" pitchFamily="2" charset="-122"/>
            </a:endParaRPr>
          </a:p>
          <a:p>
            <a:pPr marL="450215" indent="-450215"/>
            <a:r>
              <a:rPr lang="zh-CN" sz="1400" b="0">
                <a:ea typeface="宋体" panose="02010600030101010101" pitchFamily="2" charset="-122"/>
              </a:rPr>
              <a:t>根据资源估算的结果，估算完成单项活动所需工作时段数的过程。</a:t>
            </a:r>
            <a:r>
              <a:rPr lang="en-US" sz="1050" b="0">
                <a:latin typeface="宋体" panose="02010600030101010101" pitchFamily="2" charset="-122"/>
              </a:rPr>
              <a:t> </a:t>
            </a:r>
            <a:endParaRPr lang="en-US" sz="1050" b="0">
              <a:latin typeface="宋体" panose="02010600030101010101" pitchFamily="2" charset="-122"/>
            </a:endParaRPr>
          </a:p>
          <a:p>
            <a:pPr marL="450215" indent="-450215"/>
            <a:r>
              <a:rPr lang="zh-CN" sz="20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制定进度计划</a:t>
            </a:r>
            <a:endParaRPr lang="zh-CN" sz="1050" b="0">
              <a:ea typeface="宋体" panose="02010600030101010101" pitchFamily="2" charset="-122"/>
            </a:endParaRPr>
          </a:p>
          <a:p>
            <a:pPr marL="450215" indent="-450215"/>
            <a:r>
              <a:rPr lang="zh-CN" sz="1400" b="0">
                <a:latin typeface="微软雅黑" panose="020B0503020204020204" pitchFamily="34" charset="-122"/>
                <a:ea typeface="微软雅黑" panose="020B0503020204020204" pitchFamily="34" charset="-122"/>
              </a:rPr>
              <a:t>详见甘特图</a:t>
            </a:r>
            <a:endParaRPr lang="zh-CN" b="0">
              <a:latin typeface="微软雅黑" panose="020B0503020204020204" pitchFamily="34" charset="-122"/>
              <a:ea typeface="微软雅黑" panose="020B0503020204020204" pitchFamily="34" charset="-122"/>
            </a:endParaRPr>
          </a:p>
          <a:p>
            <a:pPr marL="450215" indent="-450215"/>
            <a:r>
              <a:rPr lang="zh-CN" sz="2000" b="1">
                <a:solidFill>
                  <a:srgbClr val="000000"/>
                </a:solidFill>
                <a:latin typeface="微软雅黑" panose="020B0503020204020204" pitchFamily="34" charset="-122"/>
                <a:ea typeface="微软雅黑" panose="020B0503020204020204" pitchFamily="34" charset="-122"/>
              </a:rPr>
              <a:t>控制进度</a:t>
            </a:r>
            <a:endParaRPr lang="zh-CN" sz="1050" b="0">
              <a:ea typeface="宋体" panose="02010600030101010101" pitchFamily="2" charset="-122"/>
            </a:endParaRPr>
          </a:p>
          <a:p>
            <a:pPr marL="450215" indent="-450215"/>
            <a:r>
              <a:rPr lang="zh-CN" sz="1400" b="0">
                <a:ea typeface="宋体" panose="02010600030101010101" pitchFamily="2" charset="-122"/>
              </a:rPr>
              <a:t>会议控制。</a:t>
            </a:r>
            <a:endParaRPr lang="zh-CN" altLang="en-US" sz="1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369716" y="1013213"/>
            <a:ext cx="3420110" cy="506730"/>
          </a:xfrm>
          <a:prstGeom prst="rect">
            <a:avLst/>
          </a:prstGeom>
        </p:spPr>
        <p:txBody>
          <a:bodyPr wrap="none">
            <a:spAutoFit/>
          </a:bodyPr>
          <a:lstStyle/>
          <a:p>
            <a:pPr lvl="0" algn="l">
              <a:lnSpc>
                <a:spcPct val="150000"/>
              </a:lnSpc>
            </a:pPr>
            <a:r>
              <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项目管理计划</a:t>
            </a:r>
            <a:r>
              <a:rPr lang="en-US" altLang="zh-CN"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项目质量管理</a:t>
            </a:r>
            <a:endPar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9" name="直接连接符 38"/>
          <p:cNvCxnSpPr/>
          <p:nvPr/>
        </p:nvCxnSpPr>
        <p:spPr>
          <a:xfrm>
            <a:off x="597429" y="1439930"/>
            <a:ext cx="592304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271197" y="1094292"/>
            <a:ext cx="779108" cy="359374"/>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文本框 41"/>
          <p:cNvSpPr txBox="1"/>
          <p:nvPr/>
        </p:nvSpPr>
        <p:spPr>
          <a:xfrm>
            <a:off x="278016" y="1077771"/>
            <a:ext cx="765470" cy="414020"/>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5</a:t>
            </a:r>
            <a:endParaRPr lang="zh-CN" altLang="en-US" sz="2100"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6040120" y="-82550"/>
            <a:ext cx="3116580" cy="1131570"/>
          </a:xfrm>
          <a:prstGeom prst="rect">
            <a:avLst/>
          </a:prstGeom>
        </p:spPr>
      </p:pic>
      <p:sp>
        <p:nvSpPr>
          <p:cNvPr id="100" name="文本框 99"/>
          <p:cNvSpPr txBox="1"/>
          <p:nvPr/>
        </p:nvSpPr>
        <p:spPr>
          <a:xfrm>
            <a:off x="1441450" y="2173287"/>
            <a:ext cx="5080000" cy="521970"/>
          </a:xfrm>
          <a:prstGeom prst="rect">
            <a:avLst/>
          </a:prstGeom>
          <a:noFill/>
          <a:ln w="9525">
            <a:noFill/>
          </a:ln>
        </p:spPr>
        <p:txBody>
          <a:bodyPr>
            <a:spAutoFit/>
          </a:bodyPr>
          <a:lstStyle/>
          <a:p>
            <a:pPr marL="629920" indent="-629920"/>
            <a:r>
              <a:rPr lang="zh-CN" sz="28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绩效测量规则：</a:t>
            </a:r>
            <a:endParaRPr lang="zh-CN" altLang="en-US" sz="280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3" name="表格 2"/>
          <p:cNvGraphicFramePr/>
          <p:nvPr/>
        </p:nvGraphicFramePr>
        <p:xfrm>
          <a:off x="1441450" y="2840990"/>
          <a:ext cx="6408420" cy="2891790"/>
        </p:xfrm>
        <a:graphic>
          <a:graphicData uri="http://schemas.openxmlformats.org/drawingml/2006/table">
            <a:tbl>
              <a:tblPr firstRow="1" bandRow="1">
                <a:tableStyleId>{5940675A-B579-460E-94D1-54222C63F5DA}</a:tableStyleId>
              </a:tblPr>
              <a:tblGrid>
                <a:gridCol w="1424305"/>
                <a:gridCol w="3254375"/>
                <a:gridCol w="1729740"/>
              </a:tblGrid>
              <a:tr h="321310">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等级</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BDD6EE"/>
                    </a:solid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考核要求</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BDD6EE"/>
                    </a:solid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措施</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BDD6EE"/>
                    </a:solidFill>
                  </a:tcPr>
                </a:tc>
              </a:tr>
              <a:tr h="642620">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优秀</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依据小组测评结果，超额完成任务或内容非常优秀者评为优秀</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rowSpan="3">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依据本组的奖惩结果，折算成相应的费用，上交组经费；优秀，良好，及格上交的经费逐级递增</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642620">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良好</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依据小组测评结果，按时完成任务，并且无需返工者评为良好</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r>
              <a:tr h="642620">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合格</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依据小组测评结果，按时完成任务，但内容一般者评为合格</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vMerge="1">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r>
              <a:tr h="642620">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不合格</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依据小组测评结果，无法按时完成任务，或者内容无法通过验收者评为不合格</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a:latin typeface="宋体" panose="02010600030101010101" pitchFamily="2" charset="-122"/>
                          <a:ea typeface="宋体" panose="02010600030101010101" pitchFamily="2" charset="-122"/>
                          <a:cs typeface="宋体" panose="02010600030101010101" pitchFamily="2" charset="-122"/>
                        </a:rPr>
                        <a:t>警告一次，再犯遣退该人员</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4" name="文本框 3"/>
          <p:cNvSpPr txBox="1"/>
          <p:nvPr/>
        </p:nvSpPr>
        <p:spPr>
          <a:xfrm>
            <a:off x="1369695" y="1658620"/>
            <a:ext cx="6479540" cy="368300"/>
          </a:xfrm>
          <a:prstGeom prst="rect">
            <a:avLst/>
          </a:prstGeom>
          <a:noFill/>
          <a:ln w="9525">
            <a:noFill/>
          </a:ln>
        </p:spPr>
        <p:txBody>
          <a:bodyPr wrap="square">
            <a:spAutoFit/>
          </a:bodyPr>
          <a:lstStyle/>
          <a:p>
            <a:pPr indent="0"/>
            <a:r>
              <a:rPr lang="zh-CN" b="1">
                <a:latin typeface="微软雅黑" panose="020B0503020204020204" pitchFamily="34" charset="-122"/>
                <a:ea typeface="微软雅黑" panose="020B0503020204020204" pitchFamily="34" charset="-122"/>
                <a:cs typeface="微软雅黑" panose="020B0503020204020204" pitchFamily="34" charset="-122"/>
              </a:rPr>
              <a:t>详见《</a:t>
            </a:r>
            <a:r>
              <a:rPr lang="en-US" b="1">
                <a:latin typeface="微软雅黑" panose="020B0503020204020204" pitchFamily="34" charset="-122"/>
                <a:ea typeface="微软雅黑" panose="020B0503020204020204" pitchFamily="34" charset="-122"/>
                <a:cs typeface="微软雅黑" panose="020B0503020204020204" pitchFamily="34" charset="-122"/>
              </a:rPr>
              <a:t>PRD2018-G07-</a:t>
            </a:r>
            <a:r>
              <a:rPr lang="zh-CN" b="1">
                <a:latin typeface="微软雅黑" panose="020B0503020204020204" pitchFamily="34" charset="-122"/>
                <a:ea typeface="微软雅黑" panose="020B0503020204020204" pitchFamily="34" charset="-122"/>
                <a:cs typeface="微软雅黑" panose="020B0503020204020204" pitchFamily="34" charset="-122"/>
              </a:rPr>
              <a:t>质量保障计划》</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369716" y="1013213"/>
            <a:ext cx="3420110" cy="506730"/>
          </a:xfrm>
          <a:prstGeom prst="rect">
            <a:avLst/>
          </a:prstGeom>
        </p:spPr>
        <p:txBody>
          <a:bodyPr wrap="none">
            <a:spAutoFit/>
          </a:bodyPr>
          <a:lstStyle/>
          <a:p>
            <a:pPr lvl="0" algn="l">
              <a:lnSpc>
                <a:spcPct val="150000"/>
              </a:lnSpc>
            </a:pPr>
            <a:r>
              <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项目管理计划</a:t>
            </a:r>
            <a:r>
              <a:rPr lang="en-US" altLang="zh-CN"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项目资源管理</a:t>
            </a:r>
            <a:endPar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9" name="直接连接符 38"/>
          <p:cNvCxnSpPr/>
          <p:nvPr/>
        </p:nvCxnSpPr>
        <p:spPr>
          <a:xfrm>
            <a:off x="597429" y="1439930"/>
            <a:ext cx="592304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271197" y="1094292"/>
            <a:ext cx="779108" cy="359374"/>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文本框 41"/>
          <p:cNvSpPr txBox="1"/>
          <p:nvPr/>
        </p:nvSpPr>
        <p:spPr>
          <a:xfrm>
            <a:off x="278016" y="1077771"/>
            <a:ext cx="765470" cy="414020"/>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5</a:t>
            </a:r>
            <a:endParaRPr lang="zh-CN" altLang="en-US" sz="2100"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6040120" y="-82550"/>
            <a:ext cx="3116580" cy="1131570"/>
          </a:xfrm>
          <a:prstGeom prst="rect">
            <a:avLst/>
          </a:prstGeom>
        </p:spPr>
      </p:pic>
      <p:sp>
        <p:nvSpPr>
          <p:cNvPr id="3" name="文本框 2"/>
          <p:cNvSpPr txBox="1"/>
          <p:nvPr/>
        </p:nvSpPr>
        <p:spPr>
          <a:xfrm>
            <a:off x="1332865" y="1688465"/>
            <a:ext cx="4131310" cy="521970"/>
          </a:xfrm>
          <a:prstGeom prst="rect">
            <a:avLst/>
          </a:prstGeom>
          <a:noFill/>
        </p:spPr>
        <p:txBody>
          <a:bodyPr wrap="none" rtlCol="0" anchor="t">
            <a:spAutoFit/>
          </a:bodyPr>
          <a:lstStyle/>
          <a:p>
            <a:pPr algn="l"/>
            <a:r>
              <a:rPr lang="zh-CN" altLang="zh-CN" sz="2800" b="1" dirty="0">
                <a:ln>
                  <a:noFill/>
                </a:ln>
                <a:effectLst/>
                <a:latin typeface="微软雅黑" panose="020B0503020204020204" pitchFamily="34" charset="-122"/>
                <a:ea typeface="微软雅黑" panose="020B0503020204020204" pitchFamily="34" charset="-122"/>
                <a:cs typeface="宋体" panose="02010600030101010101" pitchFamily="2" charset="-122"/>
                <a:sym typeface="+mn-ea"/>
              </a:rPr>
              <a:t>项目组织结构（</a:t>
            </a:r>
            <a:r>
              <a:rPr lang="en-US" altLang="zh-CN" sz="2800" b="1" dirty="0">
                <a:ln>
                  <a:noFill/>
                </a:ln>
                <a:effectLst/>
                <a:latin typeface="微软雅黑" panose="020B0503020204020204" pitchFamily="34" charset="-122"/>
                <a:ea typeface="微软雅黑" panose="020B0503020204020204" pitchFamily="34" charset="-122"/>
                <a:cs typeface="宋体" panose="02010600030101010101" pitchFamily="2" charset="-122"/>
                <a:sym typeface="+mn-ea"/>
              </a:rPr>
              <a:t>OBS</a:t>
            </a:r>
            <a:r>
              <a:rPr lang="zh-CN" altLang="zh-CN" sz="2800" b="1" dirty="0">
                <a:ln>
                  <a:noFill/>
                </a:ln>
                <a:effectLst/>
                <a:latin typeface="微软雅黑" panose="020B0503020204020204" pitchFamily="34" charset="-122"/>
                <a:ea typeface="微软雅黑" panose="020B0503020204020204" pitchFamily="34" charset="-122"/>
                <a:cs typeface="宋体" panose="02010600030101010101" pitchFamily="2" charset="-122"/>
                <a:sym typeface="+mn-ea"/>
              </a:rPr>
              <a:t>）：</a:t>
            </a:r>
            <a:endParaRPr lang="zh-CN" altLang="en-US" sz="2800"/>
          </a:p>
        </p:txBody>
      </p:sp>
      <p:pic>
        <p:nvPicPr>
          <p:cNvPr id="4" name="图片 3" descr="通用组织结构图(需求相关)"/>
          <p:cNvPicPr>
            <a:picLocks noChangeAspect="1"/>
          </p:cNvPicPr>
          <p:nvPr/>
        </p:nvPicPr>
        <p:blipFill>
          <a:blip r:embed="rId2"/>
          <a:stretch>
            <a:fillRect/>
          </a:stretch>
        </p:blipFill>
        <p:spPr>
          <a:xfrm>
            <a:off x="446405" y="1807845"/>
            <a:ext cx="8460740" cy="477647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a:off x="0" y="1165883"/>
            <a:ext cx="404813" cy="432048"/>
          </a:xfrm>
          <a:prstGeom prst="rect">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44" name="直接连接符 43"/>
          <p:cNvCxnSpPr/>
          <p:nvPr/>
        </p:nvCxnSpPr>
        <p:spPr>
          <a:xfrm>
            <a:off x="450533" y="1165883"/>
            <a:ext cx="0" cy="432048"/>
          </a:xfrm>
          <a:prstGeom prst="line">
            <a:avLst/>
          </a:prstGeom>
          <a:ln w="28575">
            <a:solidFill>
              <a:srgbClr val="346182"/>
            </a:solidFill>
          </a:ln>
        </p:spPr>
        <p:style>
          <a:lnRef idx="1">
            <a:schemeClr val="accent1"/>
          </a:lnRef>
          <a:fillRef idx="0">
            <a:schemeClr val="accent1"/>
          </a:fillRef>
          <a:effectRef idx="0">
            <a:schemeClr val="accent1"/>
          </a:effectRef>
          <a:fontRef idx="minor">
            <a:schemeClr val="tx1"/>
          </a:fontRef>
        </p:style>
      </p:cxnSp>
      <p:sp>
        <p:nvSpPr>
          <p:cNvPr id="46" name="TextBox 7"/>
          <p:cNvSpPr txBox="1"/>
          <p:nvPr/>
        </p:nvSpPr>
        <p:spPr>
          <a:xfrm>
            <a:off x="496254" y="874075"/>
            <a:ext cx="1057186" cy="1015663"/>
          </a:xfrm>
          <a:prstGeom prst="rect">
            <a:avLst/>
          </a:prstGeom>
          <a:noFill/>
        </p:spPr>
        <p:txBody>
          <a:bodyPr wrap="square" rtlCol="0" anchor="ctr">
            <a:spAutoFit/>
          </a:bodyPr>
          <a:lstStyle/>
          <a:p>
            <a:r>
              <a:rPr lang="zh-CN" altLang="en-US" sz="3000" b="1" dirty="0">
                <a:solidFill>
                  <a:srgbClr val="346182"/>
                </a:solidFill>
                <a:latin typeface="微软雅黑" panose="020B0503020204020204" pitchFamily="34" charset="-122"/>
                <a:ea typeface="微软雅黑" panose="020B0503020204020204" pitchFamily="34" charset="-122"/>
              </a:rPr>
              <a:t>目 录</a:t>
            </a:r>
            <a:endParaRPr lang="zh-CN" altLang="en-US" sz="3000" b="1" dirty="0">
              <a:solidFill>
                <a:srgbClr val="346182"/>
              </a:solidFill>
              <a:latin typeface="微软雅黑" panose="020B0503020204020204" pitchFamily="34" charset="-122"/>
              <a:ea typeface="微软雅黑" panose="020B0503020204020204" pitchFamily="34" charset="-122"/>
            </a:endParaRPr>
          </a:p>
        </p:txBody>
      </p:sp>
      <p:sp>
        <p:nvSpPr>
          <p:cNvPr id="47" name="TextBox 8"/>
          <p:cNvSpPr txBox="1"/>
          <p:nvPr/>
        </p:nvSpPr>
        <p:spPr>
          <a:xfrm>
            <a:off x="1553442" y="1287995"/>
            <a:ext cx="1713544" cy="369332"/>
          </a:xfrm>
          <a:prstGeom prst="rect">
            <a:avLst/>
          </a:prstGeom>
          <a:noFill/>
        </p:spPr>
        <p:txBody>
          <a:bodyPr wrap="square" rtlCol="0">
            <a:spAutoFit/>
          </a:bodyPr>
          <a:lstStyle/>
          <a:p>
            <a:r>
              <a:rPr lang="en-US" altLang="zh-CN" dirty="0">
                <a:solidFill>
                  <a:schemeClr val="tx1">
                    <a:lumMod val="50000"/>
                    <a:lumOff val="50000"/>
                  </a:schemeClr>
                </a:solidFill>
                <a:latin typeface="Arial" panose="020B0604020202020204" pitchFamily="34" charset="0"/>
                <a:cs typeface="Arial" panose="020B0604020202020204" pitchFamily="34" charset="0"/>
              </a:rPr>
              <a:t>CONTENTS</a:t>
            </a:r>
            <a:endParaRPr lang="zh-CN" altLang="en-US" dirty="0">
              <a:solidFill>
                <a:schemeClr val="tx1">
                  <a:lumMod val="50000"/>
                  <a:lumOff val="50000"/>
                </a:schemeClr>
              </a:solidFill>
              <a:latin typeface="Arial" panose="020B0604020202020204" pitchFamily="34" charset="0"/>
              <a:cs typeface="Arial" panose="020B0604020202020204" pitchFamily="34" charset="0"/>
            </a:endParaRPr>
          </a:p>
        </p:txBody>
      </p:sp>
      <p:grpSp>
        <p:nvGrpSpPr>
          <p:cNvPr id="16" name="组合 15"/>
          <p:cNvGrpSpPr/>
          <p:nvPr/>
        </p:nvGrpSpPr>
        <p:grpSpPr>
          <a:xfrm>
            <a:off x="1644881" y="1920853"/>
            <a:ext cx="4749371" cy="415498"/>
            <a:chOff x="2929753" y="1756083"/>
            <a:chExt cx="6332495" cy="553995"/>
          </a:xfrm>
        </p:grpSpPr>
        <p:cxnSp>
          <p:nvCxnSpPr>
            <p:cNvPr id="6" name="直接连接符 5"/>
            <p:cNvCxnSpPr/>
            <p:nvPr/>
          </p:nvCxnSpPr>
          <p:spPr>
            <a:xfrm>
              <a:off x="3364728"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2929753" y="1756083"/>
              <a:ext cx="590550" cy="553995"/>
              <a:chOff x="2929753" y="1794183"/>
              <a:chExt cx="590550" cy="553995"/>
            </a:xfrm>
          </p:grpSpPr>
          <p:sp>
            <p:nvSpPr>
              <p:cNvPr id="3" name="平行四边形 2"/>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文本框 13"/>
              <p:cNvSpPr txBox="1"/>
              <p:nvPr/>
            </p:nvSpPr>
            <p:spPr>
              <a:xfrm>
                <a:off x="2934922" y="1794183"/>
                <a:ext cx="580213" cy="553995"/>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1</a:t>
                </a:r>
                <a:endParaRPr lang="zh-CN" altLang="en-US" sz="2100" dirty="0">
                  <a:solidFill>
                    <a:schemeClr val="bg1"/>
                  </a:solidFill>
                  <a:latin typeface="微软雅黑" panose="020B0503020204020204" pitchFamily="34" charset="-122"/>
                  <a:ea typeface="微软雅黑" panose="020B0503020204020204" pitchFamily="34" charset="-122"/>
                </a:endParaRPr>
              </a:p>
            </p:txBody>
          </p:sp>
        </p:grpSp>
      </p:grpSp>
      <p:grpSp>
        <p:nvGrpSpPr>
          <p:cNvPr id="75" name="组合 74"/>
          <p:cNvGrpSpPr/>
          <p:nvPr/>
        </p:nvGrpSpPr>
        <p:grpSpPr>
          <a:xfrm>
            <a:off x="1644881" y="2677834"/>
            <a:ext cx="4749371" cy="415498"/>
            <a:chOff x="2929753" y="1756083"/>
            <a:chExt cx="6332495" cy="553995"/>
          </a:xfrm>
        </p:grpSpPr>
        <p:cxnSp>
          <p:nvCxnSpPr>
            <p:cNvPr id="77" name="直接连接符 76"/>
            <p:cNvCxnSpPr/>
            <p:nvPr/>
          </p:nvCxnSpPr>
          <p:spPr>
            <a:xfrm>
              <a:off x="3364728"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78" name="组合 77"/>
            <p:cNvGrpSpPr/>
            <p:nvPr/>
          </p:nvGrpSpPr>
          <p:grpSpPr>
            <a:xfrm>
              <a:off x="2929753" y="1756083"/>
              <a:ext cx="590550" cy="553995"/>
              <a:chOff x="2929753" y="1794183"/>
              <a:chExt cx="590550" cy="553995"/>
            </a:xfrm>
          </p:grpSpPr>
          <p:sp>
            <p:nvSpPr>
              <p:cNvPr id="79" name="平行四边形 78"/>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0" name="文本框 79"/>
              <p:cNvSpPr txBox="1"/>
              <p:nvPr/>
            </p:nvSpPr>
            <p:spPr>
              <a:xfrm>
                <a:off x="2934922" y="1794183"/>
                <a:ext cx="580213" cy="553995"/>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2</a:t>
                </a:r>
                <a:endParaRPr lang="zh-CN" altLang="en-US" sz="2100" dirty="0">
                  <a:solidFill>
                    <a:schemeClr val="bg1"/>
                  </a:solidFill>
                  <a:latin typeface="微软雅黑" panose="020B0503020204020204" pitchFamily="34" charset="-122"/>
                  <a:ea typeface="微软雅黑" panose="020B0503020204020204" pitchFamily="34" charset="-122"/>
                </a:endParaRPr>
              </a:p>
            </p:txBody>
          </p:sp>
        </p:grpSp>
      </p:grpSp>
      <p:grpSp>
        <p:nvGrpSpPr>
          <p:cNvPr id="82" name="组合 81"/>
          <p:cNvGrpSpPr/>
          <p:nvPr/>
        </p:nvGrpSpPr>
        <p:grpSpPr>
          <a:xfrm>
            <a:off x="1644881" y="3465929"/>
            <a:ext cx="4749371" cy="415498"/>
            <a:chOff x="2929753" y="1756083"/>
            <a:chExt cx="6332495" cy="553995"/>
          </a:xfrm>
        </p:grpSpPr>
        <p:cxnSp>
          <p:nvCxnSpPr>
            <p:cNvPr id="83" name="直接连接符 82"/>
            <p:cNvCxnSpPr/>
            <p:nvPr/>
          </p:nvCxnSpPr>
          <p:spPr>
            <a:xfrm>
              <a:off x="3364728"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85" name="组合 84"/>
            <p:cNvGrpSpPr/>
            <p:nvPr/>
          </p:nvGrpSpPr>
          <p:grpSpPr>
            <a:xfrm>
              <a:off x="2929753" y="1756083"/>
              <a:ext cx="590550" cy="553995"/>
              <a:chOff x="2929753" y="1794183"/>
              <a:chExt cx="590550" cy="553995"/>
            </a:xfrm>
          </p:grpSpPr>
          <p:sp>
            <p:nvSpPr>
              <p:cNvPr id="86" name="平行四边形 85"/>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7" name="文本框 86"/>
              <p:cNvSpPr txBox="1"/>
              <p:nvPr/>
            </p:nvSpPr>
            <p:spPr>
              <a:xfrm>
                <a:off x="2934922" y="1794183"/>
                <a:ext cx="580213" cy="553995"/>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3</a:t>
                </a:r>
                <a:endParaRPr lang="zh-CN" altLang="en-US" sz="2100" dirty="0">
                  <a:solidFill>
                    <a:schemeClr val="bg1"/>
                  </a:solidFill>
                  <a:latin typeface="微软雅黑" panose="020B0503020204020204" pitchFamily="34" charset="-122"/>
                  <a:ea typeface="微软雅黑" panose="020B0503020204020204" pitchFamily="34" charset="-122"/>
                </a:endParaRPr>
              </a:p>
            </p:txBody>
          </p:sp>
        </p:grpSp>
      </p:grpSp>
      <p:grpSp>
        <p:nvGrpSpPr>
          <p:cNvPr id="89" name="组合 88"/>
          <p:cNvGrpSpPr/>
          <p:nvPr/>
        </p:nvGrpSpPr>
        <p:grpSpPr>
          <a:xfrm>
            <a:off x="1644881" y="4254026"/>
            <a:ext cx="4749371" cy="415498"/>
            <a:chOff x="2929753" y="1756083"/>
            <a:chExt cx="6332495" cy="553995"/>
          </a:xfrm>
        </p:grpSpPr>
        <p:cxnSp>
          <p:nvCxnSpPr>
            <p:cNvPr id="90" name="直接连接符 89"/>
            <p:cNvCxnSpPr/>
            <p:nvPr/>
          </p:nvCxnSpPr>
          <p:spPr>
            <a:xfrm>
              <a:off x="3364728"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91" name="组合 90"/>
            <p:cNvGrpSpPr/>
            <p:nvPr/>
          </p:nvGrpSpPr>
          <p:grpSpPr>
            <a:xfrm>
              <a:off x="2929753" y="1756083"/>
              <a:ext cx="590550" cy="553995"/>
              <a:chOff x="2929753" y="1794183"/>
              <a:chExt cx="590550" cy="553995"/>
            </a:xfrm>
          </p:grpSpPr>
          <p:sp>
            <p:nvSpPr>
              <p:cNvPr id="92" name="平行四边形 91"/>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3" name="文本框 92"/>
              <p:cNvSpPr txBox="1"/>
              <p:nvPr/>
            </p:nvSpPr>
            <p:spPr>
              <a:xfrm>
                <a:off x="2934922" y="1794183"/>
                <a:ext cx="580213" cy="553995"/>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4</a:t>
                </a:r>
                <a:endParaRPr lang="zh-CN" altLang="en-US" sz="2100" dirty="0">
                  <a:solidFill>
                    <a:schemeClr val="bg1"/>
                  </a:solidFill>
                  <a:latin typeface="微软雅黑" panose="020B0503020204020204" pitchFamily="34" charset="-122"/>
                  <a:ea typeface="微软雅黑" panose="020B0503020204020204" pitchFamily="34" charset="-122"/>
                </a:endParaRPr>
              </a:p>
            </p:txBody>
          </p:sp>
        </p:grpSp>
      </p:grpSp>
      <p:sp>
        <p:nvSpPr>
          <p:cNvPr id="18" name="矩形 17"/>
          <p:cNvSpPr/>
          <p:nvPr/>
        </p:nvSpPr>
        <p:spPr>
          <a:xfrm>
            <a:off x="2430575" y="1920604"/>
            <a:ext cx="646331" cy="369332"/>
          </a:xfrm>
          <a:prstGeom prst="rect">
            <a:avLst/>
          </a:prstGeom>
        </p:spPr>
        <p:txBody>
          <a:bodyPr wrap="none">
            <a:spAutoFit/>
          </a:bodyPr>
          <a:lstStyle/>
          <a:p>
            <a:r>
              <a:rPr lang="zh-CN" altLang="en-US"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前言</a:t>
            </a:r>
            <a:endParaRPr lang="zh-CN" altLang="en-US" b="1" dirty="0">
              <a:solidFill>
                <a:srgbClr val="346182"/>
              </a:solidFill>
              <a:latin typeface="微软雅黑" panose="020B0503020204020204" pitchFamily="34" charset="-122"/>
              <a:ea typeface="微软雅黑" panose="020B0503020204020204" pitchFamily="34" charset="-122"/>
            </a:endParaRPr>
          </a:p>
        </p:txBody>
      </p:sp>
      <p:sp>
        <p:nvSpPr>
          <p:cNvPr id="95" name="矩形 94"/>
          <p:cNvSpPr/>
          <p:nvPr/>
        </p:nvSpPr>
        <p:spPr>
          <a:xfrm>
            <a:off x="2430570" y="2707791"/>
            <a:ext cx="1097280" cy="368300"/>
          </a:xfrm>
          <a:prstGeom prst="rect">
            <a:avLst/>
          </a:prstGeom>
        </p:spPr>
        <p:txBody>
          <a:bodyPr wrap="none">
            <a:spAutoFit/>
          </a:bodyPr>
          <a:lstStyle/>
          <a:p>
            <a:r>
              <a:rPr lang="zh-CN" altLang="en-US" b="1" dirty="0">
                <a:solidFill>
                  <a:srgbClr val="346182"/>
                </a:solidFill>
                <a:latin typeface="微软雅黑" panose="020B0503020204020204" pitchFamily="34" charset="-122"/>
                <a:ea typeface="微软雅黑" panose="020B0503020204020204" pitchFamily="34" charset="-122"/>
              </a:rPr>
              <a:t>项目概述</a:t>
            </a:r>
            <a:endParaRPr lang="zh-CN" altLang="en-US" b="1" dirty="0">
              <a:solidFill>
                <a:srgbClr val="346182"/>
              </a:solidFill>
              <a:latin typeface="微软雅黑" panose="020B0503020204020204" pitchFamily="34" charset="-122"/>
              <a:ea typeface="微软雅黑" panose="020B0503020204020204" pitchFamily="34" charset="-122"/>
            </a:endParaRPr>
          </a:p>
        </p:txBody>
      </p:sp>
      <p:sp>
        <p:nvSpPr>
          <p:cNvPr id="20" name="矩形 19"/>
          <p:cNvSpPr/>
          <p:nvPr/>
        </p:nvSpPr>
        <p:spPr>
          <a:xfrm>
            <a:off x="2430570" y="4929958"/>
            <a:ext cx="3268894" cy="922020"/>
          </a:xfrm>
          <a:prstGeom prst="rect">
            <a:avLst/>
          </a:prstGeom>
        </p:spPr>
        <p:txBody>
          <a:bodyPr wrap="square">
            <a:spAutoFit/>
          </a:bodyPr>
          <a:lstStyle/>
          <a:p>
            <a:pPr>
              <a:lnSpc>
                <a:spcPct val="150000"/>
              </a:lnSpc>
            </a:pPr>
            <a:r>
              <a:rPr lang="zh-CN" altLang="en-US" b="1" dirty="0">
                <a:solidFill>
                  <a:srgbClr val="346182"/>
                </a:solidFill>
                <a:latin typeface="微软雅黑" panose="020B0503020204020204" pitchFamily="34" charset="-122"/>
                <a:ea typeface="微软雅黑" panose="020B0503020204020204" pitchFamily="34" charset="-122"/>
              </a:rPr>
              <a:t>项目管理计划</a:t>
            </a:r>
            <a:endParaRPr lang="zh-CN" altLang="en-US" b="1" dirty="0">
              <a:solidFill>
                <a:srgbClr val="346182"/>
              </a:solidFill>
              <a:latin typeface="微软雅黑" panose="020B0503020204020204" pitchFamily="34" charset="-122"/>
              <a:ea typeface="微软雅黑" panose="020B0503020204020204" pitchFamily="34" charset="-122"/>
            </a:endParaRPr>
          </a:p>
          <a:p>
            <a:pPr lvl="0">
              <a:lnSpc>
                <a:spcPct val="150000"/>
              </a:lnSpc>
            </a:pPr>
            <a:endParaRPr lang="zh-CN" altLang="zh-CN" b="1" kern="10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6" name="矩形 95"/>
          <p:cNvSpPr/>
          <p:nvPr/>
        </p:nvSpPr>
        <p:spPr>
          <a:xfrm>
            <a:off x="2430575" y="4279497"/>
            <a:ext cx="1554480" cy="368300"/>
          </a:xfrm>
          <a:prstGeom prst="rect">
            <a:avLst/>
          </a:prstGeom>
        </p:spPr>
        <p:txBody>
          <a:bodyPr wrap="none">
            <a:spAutoFit/>
          </a:bodyPr>
          <a:lstStyle/>
          <a:p>
            <a:r>
              <a:rPr lang="zh-CN" altLang="en-US" b="1" dirty="0">
                <a:solidFill>
                  <a:srgbClr val="346182"/>
                </a:solidFill>
                <a:latin typeface="微软雅黑" panose="020B0503020204020204" pitchFamily="34" charset="-122"/>
                <a:ea typeface="微软雅黑" panose="020B0503020204020204" pitchFamily="34" charset="-122"/>
              </a:rPr>
              <a:t>项目支持条件</a:t>
            </a:r>
            <a:endParaRPr lang="zh-CN" altLang="en-US" b="1" dirty="0">
              <a:solidFill>
                <a:srgbClr val="346182"/>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644881" y="5000190"/>
            <a:ext cx="4749371" cy="415498"/>
            <a:chOff x="2929753" y="1756083"/>
            <a:chExt cx="6332495" cy="553995"/>
          </a:xfrm>
        </p:grpSpPr>
        <p:cxnSp>
          <p:nvCxnSpPr>
            <p:cNvPr id="32" name="直接连接符 31"/>
            <p:cNvCxnSpPr/>
            <p:nvPr/>
          </p:nvCxnSpPr>
          <p:spPr>
            <a:xfrm>
              <a:off x="3364728"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2929753" y="1756083"/>
              <a:ext cx="590550" cy="553995"/>
              <a:chOff x="2929753" y="1794183"/>
              <a:chExt cx="590550" cy="553995"/>
            </a:xfrm>
          </p:grpSpPr>
          <p:sp>
            <p:nvSpPr>
              <p:cNvPr id="34" name="平行四边形 33"/>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5" name="文本框 34"/>
              <p:cNvSpPr txBox="1"/>
              <p:nvPr/>
            </p:nvSpPr>
            <p:spPr>
              <a:xfrm>
                <a:off x="2934922" y="1794183"/>
                <a:ext cx="580213" cy="553995"/>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5</a:t>
                </a:r>
                <a:endParaRPr lang="zh-CN" altLang="en-US" sz="2100" dirty="0">
                  <a:solidFill>
                    <a:schemeClr val="bg1"/>
                  </a:solidFill>
                  <a:latin typeface="微软雅黑" panose="020B0503020204020204" pitchFamily="34" charset="-122"/>
                  <a:ea typeface="微软雅黑" panose="020B0503020204020204" pitchFamily="34" charset="-122"/>
                </a:endParaRPr>
              </a:p>
            </p:txBody>
          </p:sp>
        </p:grpSp>
      </p:grpSp>
      <p:sp>
        <p:nvSpPr>
          <p:cNvPr id="36" name="矩形 35"/>
          <p:cNvSpPr/>
          <p:nvPr/>
        </p:nvSpPr>
        <p:spPr>
          <a:xfrm>
            <a:off x="2430570" y="3482344"/>
            <a:ext cx="1554480" cy="368300"/>
          </a:xfrm>
          <a:prstGeom prst="rect">
            <a:avLst/>
          </a:prstGeom>
        </p:spPr>
        <p:txBody>
          <a:bodyPr wrap="none">
            <a:spAutoFit/>
          </a:bodyPr>
          <a:lstStyle/>
          <a:p>
            <a:r>
              <a:rPr lang="zh-CN" altLang="en-US" b="1" dirty="0">
                <a:solidFill>
                  <a:srgbClr val="346182"/>
                </a:solidFill>
                <a:latin typeface="微软雅黑" panose="020B0503020204020204" pitchFamily="34" charset="-122"/>
                <a:ea typeface="微软雅黑" panose="020B0503020204020204" pitchFamily="34" charset="-122"/>
              </a:rPr>
              <a:t>项目实施计划</a:t>
            </a:r>
            <a:endParaRPr lang="zh-CN" altLang="en-US" b="1" dirty="0">
              <a:solidFill>
                <a:srgbClr val="346182"/>
              </a:solidFill>
              <a:latin typeface="微软雅黑" panose="020B0503020204020204" pitchFamily="34" charset="-122"/>
              <a:ea typeface="微软雅黑" panose="020B0503020204020204" pitchFamily="34" charset="-122"/>
            </a:endParaRPr>
          </a:p>
        </p:txBody>
      </p:sp>
      <p:grpSp>
        <p:nvGrpSpPr>
          <p:cNvPr id="37" name="组合 36"/>
          <p:cNvGrpSpPr/>
          <p:nvPr/>
        </p:nvGrpSpPr>
        <p:grpSpPr>
          <a:xfrm>
            <a:off x="1644881" y="5729833"/>
            <a:ext cx="4749371" cy="415498"/>
            <a:chOff x="2929753" y="1756083"/>
            <a:chExt cx="6332495" cy="553995"/>
          </a:xfrm>
        </p:grpSpPr>
        <p:cxnSp>
          <p:nvCxnSpPr>
            <p:cNvPr id="38" name="直接连接符 37"/>
            <p:cNvCxnSpPr/>
            <p:nvPr/>
          </p:nvCxnSpPr>
          <p:spPr>
            <a:xfrm>
              <a:off x="3364728" y="2249772"/>
              <a:ext cx="5897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39" name="组合 38"/>
            <p:cNvGrpSpPr/>
            <p:nvPr/>
          </p:nvGrpSpPr>
          <p:grpSpPr>
            <a:xfrm>
              <a:off x="2929753" y="1756083"/>
              <a:ext cx="590550" cy="553995"/>
              <a:chOff x="2929753" y="1794183"/>
              <a:chExt cx="590550" cy="553995"/>
            </a:xfrm>
          </p:grpSpPr>
          <p:sp>
            <p:nvSpPr>
              <p:cNvPr id="40" name="平行四边形 39"/>
              <p:cNvSpPr/>
              <p:nvPr/>
            </p:nvSpPr>
            <p:spPr>
              <a:xfrm>
                <a:off x="2929753" y="1816211"/>
                <a:ext cx="590550" cy="479165"/>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1" name="文本框 40"/>
              <p:cNvSpPr txBox="1"/>
              <p:nvPr/>
            </p:nvSpPr>
            <p:spPr>
              <a:xfrm>
                <a:off x="2934922" y="1794183"/>
                <a:ext cx="580213" cy="553995"/>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6</a:t>
                </a:r>
                <a:endParaRPr lang="zh-CN" altLang="en-US" sz="2100" dirty="0">
                  <a:solidFill>
                    <a:schemeClr val="bg1"/>
                  </a:solidFill>
                  <a:latin typeface="微软雅黑" panose="020B0503020204020204" pitchFamily="34" charset="-122"/>
                  <a:ea typeface="微软雅黑" panose="020B0503020204020204" pitchFamily="34" charset="-122"/>
                </a:endParaRPr>
              </a:p>
            </p:txBody>
          </p:sp>
        </p:grpSp>
      </p:grpSp>
      <p:sp>
        <p:nvSpPr>
          <p:cNvPr id="45" name="矩形 44"/>
          <p:cNvSpPr/>
          <p:nvPr/>
        </p:nvSpPr>
        <p:spPr>
          <a:xfrm>
            <a:off x="2430575" y="5776500"/>
            <a:ext cx="1783080" cy="368300"/>
          </a:xfrm>
          <a:prstGeom prst="rect">
            <a:avLst/>
          </a:prstGeom>
        </p:spPr>
        <p:txBody>
          <a:bodyPr wrap="none">
            <a:spAutoFit/>
          </a:bodyPr>
          <a:lstStyle/>
          <a:p>
            <a:r>
              <a:rPr lang="zh-CN" altLang="en-US" b="1" dirty="0">
                <a:solidFill>
                  <a:srgbClr val="346182"/>
                </a:solidFill>
                <a:latin typeface="微软雅黑" panose="020B0503020204020204" pitchFamily="34" charset="-122"/>
                <a:ea typeface="微软雅黑" panose="020B0503020204020204" pitchFamily="34" charset="-122"/>
              </a:rPr>
              <a:t>绩效及参考资料</a:t>
            </a:r>
            <a:endParaRPr lang="zh-CN" altLang="en-US" b="1" dirty="0">
              <a:solidFill>
                <a:srgbClr val="346182"/>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6063615" y="34290"/>
            <a:ext cx="3116580" cy="1131570"/>
          </a:xfrm>
          <a:prstGeom prst="rect">
            <a:avLst/>
          </a:prstGeom>
        </p:spPr>
      </p:pic>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 presetClass="entr" presetSubtype="2" fill="hold" grpId="0" nodeType="afterEffect" p14:presetBounceEnd="36000">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14:bounceEnd="36000">
                                          <p:cBhvr additive="base">
                                            <p:cTn id="11" dur="500" fill="hold"/>
                                            <p:tgtEl>
                                              <p:spTgt spid="18"/>
                                            </p:tgtEl>
                                            <p:attrNameLst>
                                              <p:attrName>ppt_x</p:attrName>
                                            </p:attrNameLst>
                                          </p:cBhvr>
                                          <p:tavLst>
                                            <p:tav tm="0">
                                              <p:val>
                                                <p:strVal val="1+#ppt_w/2"/>
                                              </p:val>
                                            </p:tav>
                                            <p:tav tm="100000">
                                              <p:val>
                                                <p:strVal val="#ppt_x"/>
                                              </p:val>
                                            </p:tav>
                                          </p:tavLst>
                                        </p:anim>
                                        <p:anim calcmode="lin" valueType="num" p14:bounceEnd="36000">
                                          <p:cBhvr additive="base">
                                            <p:cTn id="12" dur="500" fill="hold"/>
                                            <p:tgtEl>
                                              <p:spTgt spid="1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wipe(left)">
                                          <p:cBhvr>
                                            <p:cTn id="16" dur="500"/>
                                            <p:tgtEl>
                                              <p:spTgt spid="75"/>
                                            </p:tgtEl>
                                          </p:cBhvr>
                                        </p:animEffect>
                                      </p:childTnLst>
                                    </p:cTn>
                                  </p:par>
                                </p:childTnLst>
                              </p:cTn>
                            </p:par>
                            <p:par>
                              <p:cTn id="17" fill="hold">
                                <p:stCondLst>
                                  <p:cond delay="1500"/>
                                </p:stCondLst>
                                <p:childTnLst>
                                  <p:par>
                                    <p:cTn id="18" presetID="2" presetClass="entr" presetSubtype="2" fill="hold" grpId="0" nodeType="afterEffect" p14:presetBounceEnd="36000">
                                      <p:stCondLst>
                                        <p:cond delay="0"/>
                                      </p:stCondLst>
                                      <p:childTnLst>
                                        <p:set>
                                          <p:cBhvr>
                                            <p:cTn id="19" dur="1" fill="hold">
                                              <p:stCondLst>
                                                <p:cond delay="0"/>
                                              </p:stCondLst>
                                            </p:cTn>
                                            <p:tgtEl>
                                              <p:spTgt spid="95"/>
                                            </p:tgtEl>
                                            <p:attrNameLst>
                                              <p:attrName>style.visibility</p:attrName>
                                            </p:attrNameLst>
                                          </p:cBhvr>
                                          <p:to>
                                            <p:strVal val="visible"/>
                                          </p:to>
                                        </p:set>
                                        <p:anim calcmode="lin" valueType="num" p14:bounceEnd="36000">
                                          <p:cBhvr additive="base">
                                            <p:cTn id="20" dur="500" fill="hold"/>
                                            <p:tgtEl>
                                              <p:spTgt spid="95"/>
                                            </p:tgtEl>
                                            <p:attrNameLst>
                                              <p:attrName>ppt_x</p:attrName>
                                            </p:attrNameLst>
                                          </p:cBhvr>
                                          <p:tavLst>
                                            <p:tav tm="0">
                                              <p:val>
                                                <p:strVal val="1+#ppt_w/2"/>
                                              </p:val>
                                            </p:tav>
                                            <p:tav tm="100000">
                                              <p:val>
                                                <p:strVal val="#ppt_x"/>
                                              </p:val>
                                            </p:tav>
                                          </p:tavLst>
                                        </p:anim>
                                        <p:anim calcmode="lin" valueType="num" p14:bounceEnd="36000">
                                          <p:cBhvr additive="base">
                                            <p:cTn id="21" dur="500" fill="hold"/>
                                            <p:tgtEl>
                                              <p:spTgt spid="95"/>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82"/>
                                            </p:tgtEl>
                                            <p:attrNameLst>
                                              <p:attrName>style.visibility</p:attrName>
                                            </p:attrNameLst>
                                          </p:cBhvr>
                                          <p:to>
                                            <p:strVal val="visible"/>
                                          </p:to>
                                        </p:set>
                                        <p:animEffect transition="in" filter="wipe(left)">
                                          <p:cBhvr>
                                            <p:cTn id="25" dur="500"/>
                                            <p:tgtEl>
                                              <p:spTgt spid="82"/>
                                            </p:tgtEl>
                                          </p:cBhvr>
                                        </p:animEffect>
                                      </p:childTnLst>
                                    </p:cTn>
                                  </p:par>
                                </p:childTnLst>
                              </p:cTn>
                            </p:par>
                            <p:par>
                              <p:cTn id="26" fill="hold">
                                <p:stCondLst>
                                  <p:cond delay="2500"/>
                                </p:stCondLst>
                                <p:childTnLst>
                                  <p:par>
                                    <p:cTn id="27" presetID="2" presetClass="entr" presetSubtype="2" fill="hold" grpId="0" nodeType="afterEffect" p14:presetBounceEnd="36000">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14:bounceEnd="36000">
                                          <p:cBhvr additive="base">
                                            <p:cTn id="29" dur="500" fill="hold"/>
                                            <p:tgtEl>
                                              <p:spTgt spid="20"/>
                                            </p:tgtEl>
                                            <p:attrNameLst>
                                              <p:attrName>ppt_x</p:attrName>
                                            </p:attrNameLst>
                                          </p:cBhvr>
                                          <p:tavLst>
                                            <p:tav tm="0">
                                              <p:val>
                                                <p:strVal val="1+#ppt_w/2"/>
                                              </p:val>
                                            </p:tav>
                                            <p:tav tm="100000">
                                              <p:val>
                                                <p:strVal val="#ppt_x"/>
                                              </p:val>
                                            </p:tav>
                                          </p:tavLst>
                                        </p:anim>
                                        <p:anim calcmode="lin" valueType="num" p14:bounceEnd="36000">
                                          <p:cBhvr additive="base">
                                            <p:cTn id="30" dur="500" fill="hold"/>
                                            <p:tgtEl>
                                              <p:spTgt spid="20"/>
                                            </p:tgtEl>
                                            <p:attrNameLst>
                                              <p:attrName>ppt_y</p:attrName>
                                            </p:attrNameLst>
                                          </p:cBhvr>
                                          <p:tavLst>
                                            <p:tav tm="0">
                                              <p:val>
                                                <p:strVal val="#ppt_y"/>
                                              </p:val>
                                            </p:tav>
                                            <p:tav tm="100000">
                                              <p:val>
                                                <p:strVal val="#ppt_y"/>
                                              </p:val>
                                            </p:tav>
                                          </p:tavLst>
                                        </p:anim>
                                      </p:childTnLst>
                                    </p:cTn>
                                  </p:par>
                                </p:childTnLst>
                              </p:cTn>
                            </p:par>
                            <p:par>
                              <p:cTn id="31" fill="hold">
                                <p:stCondLst>
                                  <p:cond delay="3000"/>
                                </p:stCondLst>
                                <p:childTnLst>
                                  <p:par>
                                    <p:cTn id="32" presetID="22" presetClass="entr" presetSubtype="8" fill="hold" nodeType="afterEffect">
                                      <p:stCondLst>
                                        <p:cond delay="0"/>
                                      </p:stCondLst>
                                      <p:childTnLst>
                                        <p:set>
                                          <p:cBhvr>
                                            <p:cTn id="33" dur="1" fill="hold">
                                              <p:stCondLst>
                                                <p:cond delay="0"/>
                                              </p:stCondLst>
                                            </p:cTn>
                                            <p:tgtEl>
                                              <p:spTgt spid="89"/>
                                            </p:tgtEl>
                                            <p:attrNameLst>
                                              <p:attrName>style.visibility</p:attrName>
                                            </p:attrNameLst>
                                          </p:cBhvr>
                                          <p:to>
                                            <p:strVal val="visible"/>
                                          </p:to>
                                        </p:set>
                                        <p:animEffect transition="in" filter="wipe(left)">
                                          <p:cBhvr>
                                            <p:cTn id="34" dur="500"/>
                                            <p:tgtEl>
                                              <p:spTgt spid="89"/>
                                            </p:tgtEl>
                                          </p:cBhvr>
                                        </p:animEffect>
                                      </p:childTnLst>
                                    </p:cTn>
                                  </p:par>
                                </p:childTnLst>
                              </p:cTn>
                            </p:par>
                            <p:par>
                              <p:cTn id="35" fill="hold">
                                <p:stCondLst>
                                  <p:cond delay="3500"/>
                                </p:stCondLst>
                                <p:childTnLst>
                                  <p:par>
                                    <p:cTn id="36" presetID="2" presetClass="entr" presetSubtype="2" fill="hold" grpId="0" nodeType="afterEffect" p14:presetBounceEnd="36000">
                                      <p:stCondLst>
                                        <p:cond delay="0"/>
                                      </p:stCondLst>
                                      <p:childTnLst>
                                        <p:set>
                                          <p:cBhvr>
                                            <p:cTn id="37" dur="1" fill="hold">
                                              <p:stCondLst>
                                                <p:cond delay="0"/>
                                              </p:stCondLst>
                                            </p:cTn>
                                            <p:tgtEl>
                                              <p:spTgt spid="96"/>
                                            </p:tgtEl>
                                            <p:attrNameLst>
                                              <p:attrName>style.visibility</p:attrName>
                                            </p:attrNameLst>
                                          </p:cBhvr>
                                          <p:to>
                                            <p:strVal val="visible"/>
                                          </p:to>
                                        </p:set>
                                        <p:anim calcmode="lin" valueType="num" p14:bounceEnd="36000">
                                          <p:cBhvr additive="base">
                                            <p:cTn id="38" dur="500" fill="hold"/>
                                            <p:tgtEl>
                                              <p:spTgt spid="96"/>
                                            </p:tgtEl>
                                            <p:attrNameLst>
                                              <p:attrName>ppt_x</p:attrName>
                                            </p:attrNameLst>
                                          </p:cBhvr>
                                          <p:tavLst>
                                            <p:tav tm="0">
                                              <p:val>
                                                <p:strVal val="1+#ppt_w/2"/>
                                              </p:val>
                                            </p:tav>
                                            <p:tav tm="100000">
                                              <p:val>
                                                <p:strVal val="#ppt_x"/>
                                              </p:val>
                                            </p:tav>
                                          </p:tavLst>
                                        </p:anim>
                                        <p:anim calcmode="lin" valueType="num" p14:bounceEnd="36000">
                                          <p:cBhvr additive="base">
                                            <p:cTn id="39" dur="500" fill="hold"/>
                                            <p:tgtEl>
                                              <p:spTgt spid="96"/>
                                            </p:tgtEl>
                                            <p:attrNameLst>
                                              <p:attrName>ppt_y</p:attrName>
                                            </p:attrNameLst>
                                          </p:cBhvr>
                                          <p:tavLst>
                                            <p:tav tm="0">
                                              <p:val>
                                                <p:strVal val="#ppt_y"/>
                                              </p:val>
                                            </p:tav>
                                            <p:tav tm="100000">
                                              <p:val>
                                                <p:strVal val="#ppt_y"/>
                                              </p:val>
                                            </p:tav>
                                          </p:tavLst>
                                        </p:anim>
                                      </p:childTnLst>
                                    </p:cTn>
                                  </p:par>
                                </p:childTnLst>
                              </p:cTn>
                            </p:par>
                            <p:par>
                              <p:cTn id="40" fill="hold">
                                <p:stCondLst>
                                  <p:cond delay="4000"/>
                                </p:stCondLst>
                                <p:childTnLst>
                                  <p:par>
                                    <p:cTn id="41" presetID="22" presetClass="entr" presetSubtype="8" fill="hold" nodeType="after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left)">
                                          <p:cBhvr>
                                            <p:cTn id="43" dur="500"/>
                                            <p:tgtEl>
                                              <p:spTgt spid="31"/>
                                            </p:tgtEl>
                                          </p:cBhvr>
                                        </p:animEffect>
                                      </p:childTnLst>
                                    </p:cTn>
                                  </p:par>
                                </p:childTnLst>
                              </p:cTn>
                            </p:par>
                            <p:par>
                              <p:cTn id="44" fill="hold">
                                <p:stCondLst>
                                  <p:cond delay="4500"/>
                                </p:stCondLst>
                                <p:childTnLst>
                                  <p:par>
                                    <p:cTn id="45" presetID="2" presetClass="entr" presetSubtype="2" fill="hold" grpId="0" nodeType="afterEffect" p14:presetBounceEnd="36000">
                                      <p:stCondLst>
                                        <p:cond delay="0"/>
                                      </p:stCondLst>
                                      <p:childTnLst>
                                        <p:set>
                                          <p:cBhvr>
                                            <p:cTn id="46" dur="1" fill="hold">
                                              <p:stCondLst>
                                                <p:cond delay="0"/>
                                              </p:stCondLst>
                                            </p:cTn>
                                            <p:tgtEl>
                                              <p:spTgt spid="36"/>
                                            </p:tgtEl>
                                            <p:attrNameLst>
                                              <p:attrName>style.visibility</p:attrName>
                                            </p:attrNameLst>
                                          </p:cBhvr>
                                          <p:to>
                                            <p:strVal val="visible"/>
                                          </p:to>
                                        </p:set>
                                        <p:anim calcmode="lin" valueType="num" p14:bounceEnd="36000">
                                          <p:cBhvr additive="base">
                                            <p:cTn id="47" dur="500" fill="hold"/>
                                            <p:tgtEl>
                                              <p:spTgt spid="36"/>
                                            </p:tgtEl>
                                            <p:attrNameLst>
                                              <p:attrName>ppt_x</p:attrName>
                                            </p:attrNameLst>
                                          </p:cBhvr>
                                          <p:tavLst>
                                            <p:tav tm="0">
                                              <p:val>
                                                <p:strVal val="1+#ppt_w/2"/>
                                              </p:val>
                                            </p:tav>
                                            <p:tav tm="100000">
                                              <p:val>
                                                <p:strVal val="#ppt_x"/>
                                              </p:val>
                                            </p:tav>
                                          </p:tavLst>
                                        </p:anim>
                                        <p:anim calcmode="lin" valueType="num" p14:bounceEnd="36000">
                                          <p:cBhvr additive="base">
                                            <p:cTn id="48" dur="500" fill="hold"/>
                                            <p:tgtEl>
                                              <p:spTgt spid="36"/>
                                            </p:tgtEl>
                                            <p:attrNameLst>
                                              <p:attrName>ppt_y</p:attrName>
                                            </p:attrNameLst>
                                          </p:cBhvr>
                                          <p:tavLst>
                                            <p:tav tm="0">
                                              <p:val>
                                                <p:strVal val="#ppt_y"/>
                                              </p:val>
                                            </p:tav>
                                            <p:tav tm="100000">
                                              <p:val>
                                                <p:strVal val="#ppt_y"/>
                                              </p:val>
                                            </p:tav>
                                          </p:tavLst>
                                        </p:anim>
                                      </p:childTnLst>
                                    </p:cTn>
                                  </p:par>
                                </p:childTnLst>
                              </p:cTn>
                            </p:par>
                            <p:par>
                              <p:cTn id="49" fill="hold">
                                <p:stCondLst>
                                  <p:cond delay="5000"/>
                                </p:stCondLst>
                                <p:childTnLst>
                                  <p:par>
                                    <p:cTn id="50" presetID="22" presetClass="entr" presetSubtype="8" fill="hold" nodeType="after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wipe(left)">
                                          <p:cBhvr>
                                            <p:cTn id="52" dur="500"/>
                                            <p:tgtEl>
                                              <p:spTgt spid="37"/>
                                            </p:tgtEl>
                                          </p:cBhvr>
                                        </p:animEffect>
                                      </p:childTnLst>
                                    </p:cTn>
                                  </p:par>
                                </p:childTnLst>
                              </p:cTn>
                            </p:par>
                            <p:par>
                              <p:cTn id="53" fill="hold">
                                <p:stCondLst>
                                  <p:cond delay="5500"/>
                                </p:stCondLst>
                                <p:childTnLst>
                                  <p:par>
                                    <p:cTn id="54" presetID="2" presetClass="entr" presetSubtype="2" fill="hold" grpId="0" nodeType="afterEffect" p14:presetBounceEnd="36000">
                                      <p:stCondLst>
                                        <p:cond delay="0"/>
                                      </p:stCondLst>
                                      <p:childTnLst>
                                        <p:set>
                                          <p:cBhvr>
                                            <p:cTn id="55" dur="1" fill="hold">
                                              <p:stCondLst>
                                                <p:cond delay="0"/>
                                              </p:stCondLst>
                                            </p:cTn>
                                            <p:tgtEl>
                                              <p:spTgt spid="45"/>
                                            </p:tgtEl>
                                            <p:attrNameLst>
                                              <p:attrName>style.visibility</p:attrName>
                                            </p:attrNameLst>
                                          </p:cBhvr>
                                          <p:to>
                                            <p:strVal val="visible"/>
                                          </p:to>
                                        </p:set>
                                        <p:anim calcmode="lin" valueType="num" p14:bounceEnd="36000">
                                          <p:cBhvr additive="base">
                                            <p:cTn id="56" dur="500" fill="hold"/>
                                            <p:tgtEl>
                                              <p:spTgt spid="45"/>
                                            </p:tgtEl>
                                            <p:attrNameLst>
                                              <p:attrName>ppt_x</p:attrName>
                                            </p:attrNameLst>
                                          </p:cBhvr>
                                          <p:tavLst>
                                            <p:tav tm="0">
                                              <p:val>
                                                <p:strVal val="1+#ppt_w/2"/>
                                              </p:val>
                                            </p:tav>
                                            <p:tav tm="100000">
                                              <p:val>
                                                <p:strVal val="#ppt_x"/>
                                              </p:val>
                                            </p:tav>
                                          </p:tavLst>
                                        </p:anim>
                                        <p:anim calcmode="lin" valueType="num" p14:bounceEnd="36000">
                                          <p:cBhvr additive="base">
                                            <p:cTn id="57"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5" grpId="0"/>
          <p:bldP spid="20" grpId="0"/>
          <p:bldP spid="96" grpId="0"/>
          <p:bldP spid="36" grpId="0"/>
          <p:bldP spid="45"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1+#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wipe(left)">
                                          <p:cBhvr>
                                            <p:cTn id="16" dur="500"/>
                                            <p:tgtEl>
                                              <p:spTgt spid="75"/>
                                            </p:tgtEl>
                                          </p:cBhvr>
                                        </p:animEffect>
                                      </p:childTnLst>
                                    </p:cTn>
                                  </p:par>
                                </p:childTnLst>
                              </p:cTn>
                            </p:par>
                            <p:par>
                              <p:cTn id="17" fill="hold">
                                <p:stCondLst>
                                  <p:cond delay="1500"/>
                                </p:stCondLst>
                                <p:childTnLst>
                                  <p:par>
                                    <p:cTn id="18" presetID="2" presetClass="entr" presetSubtype="2" fill="hold" grpId="0" nodeType="afterEffect">
                                      <p:stCondLst>
                                        <p:cond delay="0"/>
                                      </p:stCondLst>
                                      <p:childTnLst>
                                        <p:set>
                                          <p:cBhvr>
                                            <p:cTn id="19" dur="1" fill="hold">
                                              <p:stCondLst>
                                                <p:cond delay="0"/>
                                              </p:stCondLst>
                                            </p:cTn>
                                            <p:tgtEl>
                                              <p:spTgt spid="95"/>
                                            </p:tgtEl>
                                            <p:attrNameLst>
                                              <p:attrName>style.visibility</p:attrName>
                                            </p:attrNameLst>
                                          </p:cBhvr>
                                          <p:to>
                                            <p:strVal val="visible"/>
                                          </p:to>
                                        </p:set>
                                        <p:anim calcmode="lin" valueType="num">
                                          <p:cBhvr additive="base">
                                            <p:cTn id="20" dur="500" fill="hold"/>
                                            <p:tgtEl>
                                              <p:spTgt spid="95"/>
                                            </p:tgtEl>
                                            <p:attrNameLst>
                                              <p:attrName>ppt_x</p:attrName>
                                            </p:attrNameLst>
                                          </p:cBhvr>
                                          <p:tavLst>
                                            <p:tav tm="0">
                                              <p:val>
                                                <p:strVal val="1+#ppt_w/2"/>
                                              </p:val>
                                            </p:tav>
                                            <p:tav tm="100000">
                                              <p:val>
                                                <p:strVal val="#ppt_x"/>
                                              </p:val>
                                            </p:tav>
                                          </p:tavLst>
                                        </p:anim>
                                        <p:anim calcmode="lin" valueType="num">
                                          <p:cBhvr additive="base">
                                            <p:cTn id="21" dur="500" fill="hold"/>
                                            <p:tgtEl>
                                              <p:spTgt spid="95"/>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82"/>
                                            </p:tgtEl>
                                            <p:attrNameLst>
                                              <p:attrName>style.visibility</p:attrName>
                                            </p:attrNameLst>
                                          </p:cBhvr>
                                          <p:to>
                                            <p:strVal val="visible"/>
                                          </p:to>
                                        </p:set>
                                        <p:animEffect transition="in" filter="wipe(left)">
                                          <p:cBhvr>
                                            <p:cTn id="25" dur="500"/>
                                            <p:tgtEl>
                                              <p:spTgt spid="82"/>
                                            </p:tgtEl>
                                          </p:cBhvr>
                                        </p:animEffect>
                                      </p:childTnLst>
                                    </p:cTn>
                                  </p:par>
                                </p:childTnLst>
                              </p:cTn>
                            </p:par>
                            <p:par>
                              <p:cTn id="26" fill="hold">
                                <p:stCondLst>
                                  <p:cond delay="2500"/>
                                </p:stCondLst>
                                <p:childTnLst>
                                  <p:par>
                                    <p:cTn id="27" presetID="2" presetClass="entr" presetSubtype="2"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1+#ppt_w/2"/>
                                              </p:val>
                                            </p:tav>
                                            <p:tav tm="100000">
                                              <p:val>
                                                <p:strVal val="#ppt_x"/>
                                              </p:val>
                                            </p:tav>
                                          </p:tavLst>
                                        </p:anim>
                                        <p:anim calcmode="lin" valueType="num">
                                          <p:cBhvr additive="base">
                                            <p:cTn id="30" dur="500" fill="hold"/>
                                            <p:tgtEl>
                                              <p:spTgt spid="20"/>
                                            </p:tgtEl>
                                            <p:attrNameLst>
                                              <p:attrName>ppt_y</p:attrName>
                                            </p:attrNameLst>
                                          </p:cBhvr>
                                          <p:tavLst>
                                            <p:tav tm="0">
                                              <p:val>
                                                <p:strVal val="#ppt_y"/>
                                              </p:val>
                                            </p:tav>
                                            <p:tav tm="100000">
                                              <p:val>
                                                <p:strVal val="#ppt_y"/>
                                              </p:val>
                                            </p:tav>
                                          </p:tavLst>
                                        </p:anim>
                                      </p:childTnLst>
                                    </p:cTn>
                                  </p:par>
                                </p:childTnLst>
                              </p:cTn>
                            </p:par>
                            <p:par>
                              <p:cTn id="31" fill="hold">
                                <p:stCondLst>
                                  <p:cond delay="3000"/>
                                </p:stCondLst>
                                <p:childTnLst>
                                  <p:par>
                                    <p:cTn id="32" presetID="22" presetClass="entr" presetSubtype="8" fill="hold" nodeType="afterEffect">
                                      <p:stCondLst>
                                        <p:cond delay="0"/>
                                      </p:stCondLst>
                                      <p:childTnLst>
                                        <p:set>
                                          <p:cBhvr>
                                            <p:cTn id="33" dur="1" fill="hold">
                                              <p:stCondLst>
                                                <p:cond delay="0"/>
                                              </p:stCondLst>
                                            </p:cTn>
                                            <p:tgtEl>
                                              <p:spTgt spid="89"/>
                                            </p:tgtEl>
                                            <p:attrNameLst>
                                              <p:attrName>style.visibility</p:attrName>
                                            </p:attrNameLst>
                                          </p:cBhvr>
                                          <p:to>
                                            <p:strVal val="visible"/>
                                          </p:to>
                                        </p:set>
                                        <p:animEffect transition="in" filter="wipe(left)">
                                          <p:cBhvr>
                                            <p:cTn id="34" dur="500"/>
                                            <p:tgtEl>
                                              <p:spTgt spid="89"/>
                                            </p:tgtEl>
                                          </p:cBhvr>
                                        </p:animEffect>
                                      </p:childTnLst>
                                    </p:cTn>
                                  </p:par>
                                </p:childTnLst>
                              </p:cTn>
                            </p:par>
                            <p:par>
                              <p:cTn id="35" fill="hold">
                                <p:stCondLst>
                                  <p:cond delay="3500"/>
                                </p:stCondLst>
                                <p:childTnLst>
                                  <p:par>
                                    <p:cTn id="36" presetID="2" presetClass="entr" presetSubtype="2" fill="hold" grpId="0" nodeType="afterEffect">
                                      <p:stCondLst>
                                        <p:cond delay="0"/>
                                      </p:stCondLst>
                                      <p:childTnLst>
                                        <p:set>
                                          <p:cBhvr>
                                            <p:cTn id="37" dur="1" fill="hold">
                                              <p:stCondLst>
                                                <p:cond delay="0"/>
                                              </p:stCondLst>
                                            </p:cTn>
                                            <p:tgtEl>
                                              <p:spTgt spid="96"/>
                                            </p:tgtEl>
                                            <p:attrNameLst>
                                              <p:attrName>style.visibility</p:attrName>
                                            </p:attrNameLst>
                                          </p:cBhvr>
                                          <p:to>
                                            <p:strVal val="visible"/>
                                          </p:to>
                                        </p:set>
                                        <p:anim calcmode="lin" valueType="num">
                                          <p:cBhvr additive="base">
                                            <p:cTn id="38" dur="500" fill="hold"/>
                                            <p:tgtEl>
                                              <p:spTgt spid="96"/>
                                            </p:tgtEl>
                                            <p:attrNameLst>
                                              <p:attrName>ppt_x</p:attrName>
                                            </p:attrNameLst>
                                          </p:cBhvr>
                                          <p:tavLst>
                                            <p:tav tm="0">
                                              <p:val>
                                                <p:strVal val="1+#ppt_w/2"/>
                                              </p:val>
                                            </p:tav>
                                            <p:tav tm="100000">
                                              <p:val>
                                                <p:strVal val="#ppt_x"/>
                                              </p:val>
                                            </p:tav>
                                          </p:tavLst>
                                        </p:anim>
                                        <p:anim calcmode="lin" valueType="num">
                                          <p:cBhvr additive="base">
                                            <p:cTn id="39" dur="500" fill="hold"/>
                                            <p:tgtEl>
                                              <p:spTgt spid="96"/>
                                            </p:tgtEl>
                                            <p:attrNameLst>
                                              <p:attrName>ppt_y</p:attrName>
                                            </p:attrNameLst>
                                          </p:cBhvr>
                                          <p:tavLst>
                                            <p:tav tm="0">
                                              <p:val>
                                                <p:strVal val="#ppt_y"/>
                                              </p:val>
                                            </p:tav>
                                            <p:tav tm="100000">
                                              <p:val>
                                                <p:strVal val="#ppt_y"/>
                                              </p:val>
                                            </p:tav>
                                          </p:tavLst>
                                        </p:anim>
                                      </p:childTnLst>
                                    </p:cTn>
                                  </p:par>
                                </p:childTnLst>
                              </p:cTn>
                            </p:par>
                            <p:par>
                              <p:cTn id="40" fill="hold">
                                <p:stCondLst>
                                  <p:cond delay="4000"/>
                                </p:stCondLst>
                                <p:childTnLst>
                                  <p:par>
                                    <p:cTn id="41" presetID="22" presetClass="entr" presetSubtype="8" fill="hold" nodeType="after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left)">
                                          <p:cBhvr>
                                            <p:cTn id="43" dur="500"/>
                                            <p:tgtEl>
                                              <p:spTgt spid="31"/>
                                            </p:tgtEl>
                                          </p:cBhvr>
                                        </p:animEffect>
                                      </p:childTnLst>
                                    </p:cTn>
                                  </p:par>
                                </p:childTnLst>
                              </p:cTn>
                            </p:par>
                            <p:par>
                              <p:cTn id="44" fill="hold">
                                <p:stCondLst>
                                  <p:cond delay="4500"/>
                                </p:stCondLst>
                                <p:childTnLst>
                                  <p:par>
                                    <p:cTn id="45" presetID="2" presetClass="entr" presetSubtype="2" fill="hold" grpId="0" nodeType="afterEffect">
                                      <p:stCondLst>
                                        <p:cond delay="0"/>
                                      </p:stCondLst>
                                      <p:childTnLst>
                                        <p:set>
                                          <p:cBhvr>
                                            <p:cTn id="46" dur="1" fill="hold">
                                              <p:stCondLst>
                                                <p:cond delay="0"/>
                                              </p:stCondLst>
                                            </p:cTn>
                                            <p:tgtEl>
                                              <p:spTgt spid="36"/>
                                            </p:tgtEl>
                                            <p:attrNameLst>
                                              <p:attrName>style.visibility</p:attrName>
                                            </p:attrNameLst>
                                          </p:cBhvr>
                                          <p:to>
                                            <p:strVal val="visible"/>
                                          </p:to>
                                        </p:set>
                                        <p:anim calcmode="lin" valueType="num">
                                          <p:cBhvr additive="base">
                                            <p:cTn id="47" dur="500" fill="hold"/>
                                            <p:tgtEl>
                                              <p:spTgt spid="36"/>
                                            </p:tgtEl>
                                            <p:attrNameLst>
                                              <p:attrName>ppt_x</p:attrName>
                                            </p:attrNameLst>
                                          </p:cBhvr>
                                          <p:tavLst>
                                            <p:tav tm="0">
                                              <p:val>
                                                <p:strVal val="1+#ppt_w/2"/>
                                              </p:val>
                                            </p:tav>
                                            <p:tav tm="100000">
                                              <p:val>
                                                <p:strVal val="#ppt_x"/>
                                              </p:val>
                                            </p:tav>
                                          </p:tavLst>
                                        </p:anim>
                                        <p:anim calcmode="lin" valueType="num">
                                          <p:cBhvr additive="base">
                                            <p:cTn id="48" dur="500" fill="hold"/>
                                            <p:tgtEl>
                                              <p:spTgt spid="36"/>
                                            </p:tgtEl>
                                            <p:attrNameLst>
                                              <p:attrName>ppt_y</p:attrName>
                                            </p:attrNameLst>
                                          </p:cBhvr>
                                          <p:tavLst>
                                            <p:tav tm="0">
                                              <p:val>
                                                <p:strVal val="#ppt_y"/>
                                              </p:val>
                                            </p:tav>
                                            <p:tav tm="100000">
                                              <p:val>
                                                <p:strVal val="#ppt_y"/>
                                              </p:val>
                                            </p:tav>
                                          </p:tavLst>
                                        </p:anim>
                                      </p:childTnLst>
                                    </p:cTn>
                                  </p:par>
                                </p:childTnLst>
                              </p:cTn>
                            </p:par>
                            <p:par>
                              <p:cTn id="49" fill="hold">
                                <p:stCondLst>
                                  <p:cond delay="5000"/>
                                </p:stCondLst>
                                <p:childTnLst>
                                  <p:par>
                                    <p:cTn id="50" presetID="22" presetClass="entr" presetSubtype="8" fill="hold" nodeType="after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wipe(left)">
                                          <p:cBhvr>
                                            <p:cTn id="52" dur="500"/>
                                            <p:tgtEl>
                                              <p:spTgt spid="37"/>
                                            </p:tgtEl>
                                          </p:cBhvr>
                                        </p:animEffect>
                                      </p:childTnLst>
                                    </p:cTn>
                                  </p:par>
                                </p:childTnLst>
                              </p:cTn>
                            </p:par>
                            <p:par>
                              <p:cTn id="53" fill="hold">
                                <p:stCondLst>
                                  <p:cond delay="5500"/>
                                </p:stCondLst>
                                <p:childTnLst>
                                  <p:par>
                                    <p:cTn id="54" presetID="2" presetClass="entr" presetSubtype="2" fill="hold" grpId="0" nodeType="afterEffect">
                                      <p:stCondLst>
                                        <p:cond delay="0"/>
                                      </p:stCondLst>
                                      <p:childTnLst>
                                        <p:set>
                                          <p:cBhvr>
                                            <p:cTn id="55" dur="1" fill="hold">
                                              <p:stCondLst>
                                                <p:cond delay="0"/>
                                              </p:stCondLst>
                                            </p:cTn>
                                            <p:tgtEl>
                                              <p:spTgt spid="45"/>
                                            </p:tgtEl>
                                            <p:attrNameLst>
                                              <p:attrName>style.visibility</p:attrName>
                                            </p:attrNameLst>
                                          </p:cBhvr>
                                          <p:to>
                                            <p:strVal val="visible"/>
                                          </p:to>
                                        </p:set>
                                        <p:anim calcmode="lin" valueType="num">
                                          <p:cBhvr additive="base">
                                            <p:cTn id="56" dur="500" fill="hold"/>
                                            <p:tgtEl>
                                              <p:spTgt spid="45"/>
                                            </p:tgtEl>
                                            <p:attrNameLst>
                                              <p:attrName>ppt_x</p:attrName>
                                            </p:attrNameLst>
                                          </p:cBhvr>
                                          <p:tavLst>
                                            <p:tav tm="0">
                                              <p:val>
                                                <p:strVal val="1+#ppt_w/2"/>
                                              </p:val>
                                            </p:tav>
                                            <p:tav tm="100000">
                                              <p:val>
                                                <p:strVal val="#ppt_x"/>
                                              </p:val>
                                            </p:tav>
                                          </p:tavLst>
                                        </p:anim>
                                        <p:anim calcmode="lin" valueType="num">
                                          <p:cBhvr additive="base">
                                            <p:cTn id="57"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5" grpId="0"/>
          <p:bldP spid="20" grpId="0"/>
          <p:bldP spid="96" grpId="0"/>
          <p:bldP spid="36" grpId="0"/>
          <p:bldP spid="45"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369716" y="1013213"/>
            <a:ext cx="3420110" cy="506730"/>
          </a:xfrm>
          <a:prstGeom prst="rect">
            <a:avLst/>
          </a:prstGeom>
        </p:spPr>
        <p:txBody>
          <a:bodyPr wrap="none">
            <a:spAutoFit/>
          </a:bodyPr>
          <a:lstStyle/>
          <a:p>
            <a:pPr lvl="0" algn="l">
              <a:lnSpc>
                <a:spcPct val="150000"/>
              </a:lnSpc>
            </a:pPr>
            <a:r>
              <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项目管理计划</a:t>
            </a:r>
            <a:r>
              <a:rPr lang="en-US" altLang="zh-CN"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项目资源管理</a:t>
            </a:r>
            <a:endPar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9" name="直接连接符 38"/>
          <p:cNvCxnSpPr/>
          <p:nvPr/>
        </p:nvCxnSpPr>
        <p:spPr>
          <a:xfrm>
            <a:off x="597429" y="1439930"/>
            <a:ext cx="592304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271197" y="1094292"/>
            <a:ext cx="779108" cy="359374"/>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文本框 41"/>
          <p:cNvSpPr txBox="1"/>
          <p:nvPr/>
        </p:nvSpPr>
        <p:spPr>
          <a:xfrm>
            <a:off x="278016" y="1077771"/>
            <a:ext cx="765470" cy="414020"/>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5</a:t>
            </a:r>
            <a:endParaRPr lang="zh-CN" altLang="en-US" sz="2100"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6040120" y="-82550"/>
            <a:ext cx="3116580" cy="1131570"/>
          </a:xfrm>
          <a:prstGeom prst="rect">
            <a:avLst/>
          </a:prstGeom>
        </p:spPr>
      </p:pic>
      <p:sp>
        <p:nvSpPr>
          <p:cNvPr id="3" name="文本框 2"/>
          <p:cNvSpPr txBox="1"/>
          <p:nvPr/>
        </p:nvSpPr>
        <p:spPr>
          <a:xfrm>
            <a:off x="271145" y="1688465"/>
            <a:ext cx="4094480" cy="521970"/>
          </a:xfrm>
          <a:prstGeom prst="rect">
            <a:avLst/>
          </a:prstGeom>
          <a:noFill/>
        </p:spPr>
        <p:txBody>
          <a:bodyPr wrap="none" rtlCol="0" anchor="t">
            <a:spAutoFit/>
          </a:bodyPr>
          <a:lstStyle/>
          <a:p>
            <a:pPr algn="l"/>
            <a:r>
              <a:rPr lang="zh-CN" altLang="zh-CN" sz="2800" b="1" dirty="0">
                <a:ln>
                  <a:noFill/>
                </a:ln>
                <a:effectLst/>
                <a:latin typeface="微软雅黑" panose="020B0503020204020204" pitchFamily="34" charset="-122"/>
                <a:ea typeface="微软雅黑" panose="020B0503020204020204" pitchFamily="34" charset="-122"/>
                <a:cs typeface="宋体" panose="02010600030101010101" pitchFamily="2" charset="-122"/>
                <a:sym typeface="+mn-ea"/>
              </a:rPr>
              <a:t>项目组成员空余时间表：</a:t>
            </a:r>
            <a:endParaRPr lang="zh-CN" altLang="en-US" sz="2800"/>
          </a:p>
        </p:txBody>
      </p:sp>
      <p:pic>
        <p:nvPicPr>
          <p:cNvPr id="7" name="图片 6" descr="QM[%()~0]VW%Z%PE59{LC)L"/>
          <p:cNvPicPr>
            <a:picLocks noChangeAspect="1"/>
          </p:cNvPicPr>
          <p:nvPr/>
        </p:nvPicPr>
        <p:blipFill>
          <a:blip r:embed="rId2"/>
          <a:stretch>
            <a:fillRect/>
          </a:stretch>
        </p:blipFill>
        <p:spPr>
          <a:xfrm>
            <a:off x="194945" y="2458720"/>
            <a:ext cx="8754745" cy="3659505"/>
          </a:xfrm>
          <a:prstGeom prst="rect">
            <a:avLst/>
          </a:prstGeom>
        </p:spPr>
      </p:pic>
      <p:sp>
        <p:nvSpPr>
          <p:cNvPr id="4" name="文本框 3"/>
          <p:cNvSpPr txBox="1"/>
          <p:nvPr/>
        </p:nvSpPr>
        <p:spPr>
          <a:xfrm>
            <a:off x="4110990" y="1765300"/>
            <a:ext cx="438150" cy="368300"/>
          </a:xfrm>
          <a:prstGeom prst="rect">
            <a:avLst/>
          </a:prstGeom>
          <a:noFill/>
        </p:spPr>
        <p:txBody>
          <a:bodyPr wrap="none" rtlCol="0">
            <a:spAutoFit/>
          </a:bodyPr>
          <a:p>
            <a:r>
              <a:rPr lang="en-US" altLang="zh-CN"/>
              <a:t>[7]</a:t>
            </a:r>
            <a:endParaRPr lang="en-US" altLang="zh-C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369716" y="1013213"/>
            <a:ext cx="3420110" cy="506730"/>
          </a:xfrm>
          <a:prstGeom prst="rect">
            <a:avLst/>
          </a:prstGeom>
        </p:spPr>
        <p:txBody>
          <a:bodyPr wrap="none">
            <a:spAutoFit/>
          </a:bodyPr>
          <a:lstStyle/>
          <a:p>
            <a:pPr lvl="0" algn="l">
              <a:lnSpc>
                <a:spcPct val="150000"/>
              </a:lnSpc>
            </a:pPr>
            <a:r>
              <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项目管理计划</a:t>
            </a:r>
            <a:r>
              <a:rPr lang="en-US" altLang="zh-CN"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项目沟通管理</a:t>
            </a:r>
            <a:endPar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9" name="直接连接符 38"/>
          <p:cNvCxnSpPr/>
          <p:nvPr/>
        </p:nvCxnSpPr>
        <p:spPr>
          <a:xfrm>
            <a:off x="597429" y="1439930"/>
            <a:ext cx="592304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271197" y="1094292"/>
            <a:ext cx="779108" cy="359374"/>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文本框 41"/>
          <p:cNvSpPr txBox="1"/>
          <p:nvPr/>
        </p:nvSpPr>
        <p:spPr>
          <a:xfrm>
            <a:off x="278016" y="1077771"/>
            <a:ext cx="765470" cy="414020"/>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5</a:t>
            </a:r>
            <a:endParaRPr lang="zh-CN" altLang="en-US" sz="2100"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6116955" y="-37465"/>
            <a:ext cx="3116580" cy="1131570"/>
          </a:xfrm>
          <a:prstGeom prst="rect">
            <a:avLst/>
          </a:prstGeom>
        </p:spPr>
      </p:pic>
      <p:sp>
        <p:nvSpPr>
          <p:cNvPr id="3" name="文本框 2"/>
          <p:cNvSpPr txBox="1"/>
          <p:nvPr/>
        </p:nvSpPr>
        <p:spPr>
          <a:xfrm>
            <a:off x="383540" y="2625090"/>
            <a:ext cx="553720" cy="368300"/>
          </a:xfrm>
          <a:prstGeom prst="rect">
            <a:avLst/>
          </a:prstGeom>
          <a:noFill/>
        </p:spPr>
        <p:txBody>
          <a:bodyPr wrap="none" rtlCol="0">
            <a:spAutoFit/>
          </a:bodyPr>
          <a:p>
            <a:r>
              <a:rPr lang="en-US" altLang="zh-CN"/>
              <a:t>[11]</a:t>
            </a:r>
            <a:endParaRPr lang="en-US" altLang="zh-CN"/>
          </a:p>
        </p:txBody>
      </p:sp>
      <p:graphicFrame>
        <p:nvGraphicFramePr>
          <p:cNvPr id="5" name="表格 4"/>
          <p:cNvGraphicFramePr/>
          <p:nvPr/>
        </p:nvGraphicFramePr>
        <p:xfrm>
          <a:off x="1470025" y="1671955"/>
          <a:ext cx="6047105" cy="5052695"/>
        </p:xfrm>
        <a:graphic>
          <a:graphicData uri="http://schemas.openxmlformats.org/drawingml/2006/table">
            <a:tbl>
              <a:tblPr firstRow="1" bandRow="1">
                <a:tableStyleId>{5940675A-B579-460E-94D1-54222C63F5DA}</a:tableStyleId>
              </a:tblPr>
              <a:tblGrid>
                <a:gridCol w="931545"/>
                <a:gridCol w="732155"/>
                <a:gridCol w="1640205"/>
                <a:gridCol w="1009015"/>
                <a:gridCol w="1734185"/>
              </a:tblGrid>
              <a:tr h="345440">
                <a:tc>
                  <a:txBody>
                    <a:bodyPr/>
                    <a:p>
                      <a:pPr indent="0">
                        <a:buNone/>
                      </a:pPr>
                      <a:r>
                        <a:rPr lang="en-US" sz="1000" b="1">
                          <a:solidFill>
                            <a:srgbClr val="000000"/>
                          </a:solidFill>
                          <a:latin typeface="等线" panose="02010600030101010101" pitchFamily="2" charset="-122"/>
                          <a:ea typeface="等线" panose="02010600030101010101" pitchFamily="2" charset="-122"/>
                          <a:cs typeface="等线" panose="02010600030101010101" pitchFamily="2" charset="-122"/>
                        </a:rPr>
                        <a:t>积极干系人</a:t>
                      </a:r>
                      <a:endParaRPr lang="en-US" altLang="en-US" sz="1000" b="1">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DD7EE"/>
                    </a:solidFill>
                  </a:tcPr>
                </a:tc>
                <a:tc>
                  <a:txBody>
                    <a:bodyPr/>
                    <a:p>
                      <a:pPr indent="0">
                        <a:buNone/>
                      </a:pPr>
                      <a:r>
                        <a:rPr lang="en-US" sz="1000" b="1">
                          <a:solidFill>
                            <a:srgbClr val="000000"/>
                          </a:solidFill>
                          <a:latin typeface="等线" panose="02010600030101010101" pitchFamily="2" charset="-122"/>
                          <a:ea typeface="等线" panose="02010600030101010101" pitchFamily="2" charset="-122"/>
                          <a:cs typeface="等线" panose="02010600030101010101" pitchFamily="2" charset="-122"/>
                        </a:rPr>
                        <a:t>提出者</a:t>
                      </a:r>
                      <a:endParaRPr lang="en-US" altLang="en-US" sz="1000" b="1">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DD7EE"/>
                    </a:solidFill>
                  </a:tcPr>
                </a:tc>
                <a:tc>
                  <a:txBody>
                    <a:bodyPr/>
                    <a:p>
                      <a:pPr indent="0">
                        <a:buNone/>
                      </a:pPr>
                      <a:r>
                        <a:rPr lang="en-US" sz="1000" b="1">
                          <a:solidFill>
                            <a:srgbClr val="000000"/>
                          </a:solidFill>
                          <a:latin typeface="等线" panose="02010600030101010101" pitchFamily="2" charset="-122"/>
                          <a:ea typeface="等线" panose="02010600030101010101" pitchFamily="2" charset="-122"/>
                          <a:cs typeface="等线" panose="02010600030101010101" pitchFamily="2" charset="-122"/>
                        </a:rPr>
                        <a:t>联系方式</a:t>
                      </a:r>
                      <a:endParaRPr lang="en-US" altLang="en-US" sz="1000" b="1">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DD7EE"/>
                    </a:solidFill>
                  </a:tcPr>
                </a:tc>
                <a:tc>
                  <a:txBody>
                    <a:bodyPr/>
                    <a:p>
                      <a:pPr indent="0">
                        <a:buNone/>
                      </a:pPr>
                      <a:r>
                        <a:rPr lang="en-US" sz="1000" b="1">
                          <a:solidFill>
                            <a:srgbClr val="000000"/>
                          </a:solidFill>
                          <a:latin typeface="等线" panose="02010600030101010101" pitchFamily="2" charset="-122"/>
                          <a:ea typeface="等线" panose="02010600030101010101" pitchFamily="2" charset="-122"/>
                          <a:cs typeface="等线" panose="02010600030101010101" pitchFamily="2" charset="-122"/>
                        </a:rPr>
                        <a:t>所在地</a:t>
                      </a:r>
                      <a:endParaRPr lang="en-US" altLang="en-US" sz="1000" b="1">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DD7EE"/>
                    </a:solidFill>
                  </a:tcPr>
                </a:tc>
                <a:tc>
                  <a:txBody>
                    <a:bodyPr/>
                    <a:p>
                      <a:pPr indent="0">
                        <a:buNone/>
                      </a:pPr>
                      <a:r>
                        <a:rPr lang="en-US" sz="1000" b="1">
                          <a:solidFill>
                            <a:srgbClr val="000000"/>
                          </a:solidFill>
                          <a:latin typeface="等线" panose="02010600030101010101" pitchFamily="2" charset="-122"/>
                          <a:ea typeface="等线" panose="02010600030101010101" pitchFamily="2" charset="-122"/>
                          <a:cs typeface="等线" panose="02010600030101010101" pitchFamily="2" charset="-122"/>
                        </a:rPr>
                        <a:t>干系人对该项目是否提过有价值的意见或帮助</a:t>
                      </a:r>
                      <a:endParaRPr lang="en-US" altLang="en-US" sz="1000" b="1">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DD7EE"/>
                    </a:solidFill>
                  </a:tcPr>
                </a:tc>
              </a:tr>
              <a:tr h="172720">
                <a:tc>
                  <a:txBody>
                    <a:bodyPr/>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张荣阳</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6E0B4"/>
                    </a:solidFill>
                  </a:tcPr>
                </a:tc>
                <a:tc>
                  <a:txBody>
                    <a:bodyPr/>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张荣阳</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6E0B4"/>
                    </a:solidFill>
                  </a:tcPr>
                </a:tc>
                <a:tc>
                  <a:txBody>
                    <a:bodyPr/>
                    <a:p>
                      <a:pPr indent="0">
                        <a:buNone/>
                      </a:pPr>
                      <a:r>
                        <a:rPr lang="en-US" sz="900" b="0">
                          <a:latin typeface="等线" panose="02010600030101010101" pitchFamily="2" charset="-122"/>
                          <a:ea typeface="等线" panose="02010600030101010101" pitchFamily="2" charset="-122"/>
                          <a:cs typeface="等线" panose="02010600030101010101" pitchFamily="2" charset="-122"/>
                        </a:rPr>
                        <a:t>13372536516</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900" b="0">
                          <a:latin typeface="等线" panose="02010600030101010101" pitchFamily="2" charset="-122"/>
                          <a:ea typeface="等线" panose="02010600030101010101" pitchFamily="2" charset="-122"/>
                          <a:cs typeface="等线" panose="02010600030101010101" pitchFamily="2" charset="-122"/>
                        </a:rPr>
                        <a:t>弘毅1-608</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900" b="0">
                          <a:latin typeface="等线" panose="02010600030101010101" pitchFamily="2" charset="-122"/>
                          <a:ea typeface="等线" panose="02010600030101010101" pitchFamily="2" charset="-122"/>
                          <a:cs typeface="等线" panose="02010600030101010101" pitchFamily="2" charset="-122"/>
                        </a:rPr>
                        <a:t>TBD</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2085">
                <a:tc>
                  <a:txBody>
                    <a:bodyPr/>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赵伟宏</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6E0B4"/>
                    </a:solidFill>
                  </a:tcPr>
                </a:tc>
                <a:tc>
                  <a:txBody>
                    <a:bodyPr/>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张荣阳</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6E0B4"/>
                    </a:solidFill>
                  </a:tcPr>
                </a:tc>
                <a:tc>
                  <a:txBody>
                    <a:bodyPr/>
                    <a:p>
                      <a:pPr indent="0">
                        <a:buNone/>
                      </a:pPr>
                      <a:r>
                        <a:rPr lang="en-US" sz="900" b="0">
                          <a:latin typeface="等线" panose="02010600030101010101" pitchFamily="2" charset="-122"/>
                          <a:ea typeface="等线" panose="02010600030101010101" pitchFamily="2" charset="-122"/>
                          <a:cs typeface="等线" panose="02010600030101010101" pitchFamily="2" charset="-122"/>
                        </a:rPr>
                        <a:t>13588151048</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900" b="0">
                          <a:latin typeface="等线" panose="02010600030101010101" pitchFamily="2" charset="-122"/>
                          <a:ea typeface="等线" panose="02010600030101010101" pitchFamily="2" charset="-122"/>
                          <a:cs typeface="等线" panose="02010600030101010101" pitchFamily="2" charset="-122"/>
                        </a:rPr>
                        <a:t>弘毅1-608</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900" b="0">
                          <a:latin typeface="等线" panose="02010600030101010101" pitchFamily="2" charset="-122"/>
                          <a:ea typeface="等线" panose="02010600030101010101" pitchFamily="2" charset="-122"/>
                          <a:cs typeface="等线" panose="02010600030101010101" pitchFamily="2" charset="-122"/>
                        </a:rPr>
                        <a:t>TBD</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3355">
                <a:tc>
                  <a:txBody>
                    <a:bodyPr/>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陈帆</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6E0B4"/>
                    </a:solidFill>
                  </a:tcPr>
                </a:tc>
                <a:tc>
                  <a:txBody>
                    <a:bodyPr/>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张荣阳</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6E0B4"/>
                    </a:solidFill>
                  </a:tcPr>
                </a:tc>
                <a:tc>
                  <a:txBody>
                    <a:bodyPr/>
                    <a:p>
                      <a:pPr indent="0">
                        <a:buNone/>
                      </a:pPr>
                      <a:r>
                        <a:rPr lang="en-US" sz="900" b="0">
                          <a:latin typeface="等线" panose="02010600030101010101" pitchFamily="2" charset="-122"/>
                          <a:ea typeface="等线" panose="02010600030101010101" pitchFamily="2" charset="-122"/>
                          <a:cs typeface="等线" panose="02010600030101010101" pitchFamily="2" charset="-122"/>
                        </a:rPr>
                        <a:t>17195864903</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900" b="0">
                          <a:latin typeface="等线" panose="02010600030101010101" pitchFamily="2" charset="-122"/>
                          <a:ea typeface="等线" panose="02010600030101010101" pitchFamily="2" charset="-122"/>
                          <a:cs typeface="等线" panose="02010600030101010101" pitchFamily="2" charset="-122"/>
                        </a:rPr>
                        <a:t>弘毅1-524</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900" b="0">
                          <a:latin typeface="等线" panose="02010600030101010101" pitchFamily="2" charset="-122"/>
                          <a:ea typeface="等线" panose="02010600030101010101" pitchFamily="2" charset="-122"/>
                          <a:cs typeface="等线" panose="02010600030101010101" pitchFamily="2" charset="-122"/>
                        </a:rPr>
                        <a:t>TBD</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2085">
                <a:tc>
                  <a:txBody>
                    <a:bodyPr/>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林翼力</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6E0B4"/>
                    </a:solidFill>
                  </a:tcPr>
                </a:tc>
                <a:tc>
                  <a:txBody>
                    <a:bodyPr/>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张荣阳</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6E0B4"/>
                    </a:solidFill>
                  </a:tcPr>
                </a:tc>
                <a:tc>
                  <a:txBody>
                    <a:bodyPr/>
                    <a:p>
                      <a:pPr indent="0">
                        <a:buNone/>
                      </a:pPr>
                      <a:r>
                        <a:rPr lang="en-US" sz="900" b="0">
                          <a:latin typeface="宋体" panose="02010600030101010101" pitchFamily="2" charset="-122"/>
                          <a:ea typeface="宋体" panose="02010600030101010101" pitchFamily="2" charset="-122"/>
                          <a:cs typeface="宋体" panose="02010600030101010101" pitchFamily="2" charset="-122"/>
                        </a:rPr>
                        <a:t>13588759320</a:t>
                      </a:r>
                      <a:endParaRPr lang="en-US" altLang="en-US" sz="9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900" b="0">
                          <a:latin typeface="等线" panose="02010600030101010101" pitchFamily="2" charset="-122"/>
                          <a:ea typeface="等线" panose="02010600030101010101" pitchFamily="2" charset="-122"/>
                          <a:cs typeface="等线" panose="02010600030101010101" pitchFamily="2" charset="-122"/>
                        </a:rPr>
                        <a:t>弘毅1-603</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900" b="0">
                          <a:latin typeface="等线" panose="02010600030101010101" pitchFamily="2" charset="-122"/>
                          <a:ea typeface="等线" panose="02010600030101010101" pitchFamily="2" charset="-122"/>
                          <a:cs typeface="等线" panose="02010600030101010101" pitchFamily="2" charset="-122"/>
                        </a:rPr>
                        <a:t>TBD</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2720">
                <a:tc>
                  <a:txBody>
                    <a:bodyPr/>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刘浥</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6E0B4"/>
                    </a:solidFill>
                  </a:tcPr>
                </a:tc>
                <a:tc>
                  <a:txBody>
                    <a:bodyPr/>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张荣阳</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6E0B4"/>
                    </a:solidFill>
                  </a:tcPr>
                </a:tc>
                <a:tc>
                  <a:txBody>
                    <a:bodyPr/>
                    <a:p>
                      <a:pPr indent="0">
                        <a:buNone/>
                      </a:pPr>
                      <a:r>
                        <a:rPr lang="en-US" sz="900" b="0">
                          <a:latin typeface="宋体" panose="02010600030101010101" pitchFamily="2" charset="-122"/>
                          <a:ea typeface="宋体" panose="02010600030101010101" pitchFamily="2" charset="-122"/>
                          <a:cs typeface="宋体" panose="02010600030101010101" pitchFamily="2" charset="-122"/>
                        </a:rPr>
                        <a:t>13588742787</a:t>
                      </a:r>
                      <a:endParaRPr lang="en-US" altLang="en-US" sz="9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900" b="0">
                          <a:latin typeface="等线" panose="02010600030101010101" pitchFamily="2" charset="-122"/>
                          <a:ea typeface="等线" panose="02010600030101010101" pitchFamily="2" charset="-122"/>
                          <a:cs typeface="等线" panose="02010600030101010101" pitchFamily="2" charset="-122"/>
                        </a:rPr>
                        <a:t>弘毅1-603</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900" b="0">
                          <a:latin typeface="等线" panose="02010600030101010101" pitchFamily="2" charset="-122"/>
                          <a:ea typeface="等线" panose="02010600030101010101" pitchFamily="2" charset="-122"/>
                          <a:cs typeface="等线" panose="02010600030101010101" pitchFamily="2" charset="-122"/>
                        </a:rPr>
                        <a:t>TBD</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3690">
                <a:tc>
                  <a:txBody>
                    <a:bodyPr/>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杨枨</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6E0B4"/>
                    </a:solidFill>
                  </a:tcPr>
                </a:tc>
                <a:tc>
                  <a:txBody>
                    <a:bodyPr/>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张荣阳</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6E0B4"/>
                    </a:solidFill>
                  </a:tcPr>
                </a:tc>
                <a:tc>
                  <a:txBody>
                    <a:bodyPr/>
                    <a:p>
                      <a:pPr indent="0">
                        <a:buNone/>
                      </a:pPr>
                      <a:endParaRPr lang="en-US" altLang="en-US" sz="9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900" b="0">
                          <a:latin typeface="等线" panose="02010600030101010101" pitchFamily="2" charset="-122"/>
                          <a:ea typeface="等线" panose="02010600030101010101" pitchFamily="2" charset="-122"/>
                          <a:cs typeface="等线" panose="02010600030101010101" pitchFamily="2" charset="-122"/>
                        </a:rPr>
                        <a:t>理4系主任办公室</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900" b="0">
                          <a:latin typeface="等线" panose="02010600030101010101" pitchFamily="2" charset="-122"/>
                          <a:ea typeface="等线" panose="02010600030101010101" pitchFamily="2" charset="-122"/>
                          <a:cs typeface="等线" panose="02010600030101010101" pitchFamily="2" charset="-122"/>
                        </a:rPr>
                        <a:t>TBD</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2720">
                <a:tc>
                  <a:txBody>
                    <a:bodyPr/>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侯宏仑</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6E0B4"/>
                    </a:solidFill>
                  </a:tcPr>
                </a:tc>
                <a:tc>
                  <a:txBody>
                    <a:bodyPr/>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林翼力</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C6E0B4"/>
                    </a:solidFill>
                  </a:tcPr>
                </a:tc>
                <a:tc>
                  <a:txBody>
                    <a:bodyPr/>
                    <a:p>
                      <a:pPr indent="0">
                        <a:buNone/>
                      </a:pPr>
                      <a:endParaRPr lang="en-US" altLang="en-US" sz="9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900" b="0">
                          <a:latin typeface="等线" panose="02010600030101010101" pitchFamily="2" charset="-122"/>
                          <a:ea typeface="等线" panose="02010600030101010101" pitchFamily="2" charset="-122"/>
                          <a:cs typeface="等线" panose="02010600030101010101" pitchFamily="2" charset="-122"/>
                        </a:rPr>
                        <a:t>理4-501</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900" b="0">
                          <a:latin typeface="等线" panose="02010600030101010101" pitchFamily="2" charset="-122"/>
                          <a:ea typeface="等线" panose="02010600030101010101" pitchFamily="2" charset="-122"/>
                          <a:cs typeface="等线" panose="02010600030101010101" pitchFamily="2" charset="-122"/>
                        </a:rPr>
                        <a:t>TBD</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2085">
                <a:tc>
                  <a:txBody>
                    <a:bodyPr/>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张嘉诚</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00"/>
                    </a:solidFill>
                  </a:tcPr>
                </a:tc>
                <a:tc>
                  <a:txBody>
                    <a:bodyPr/>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林翼力</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00"/>
                    </a:solidFill>
                  </a:tcPr>
                </a:tc>
                <a:tc>
                  <a:txBody>
                    <a:bodyPr/>
                    <a:p>
                      <a:pPr indent="0">
                        <a:buNone/>
                      </a:pPr>
                      <a:r>
                        <a:rPr lang="en-US" sz="900" b="0">
                          <a:latin typeface="等线" panose="02010600030101010101" pitchFamily="2" charset="-122"/>
                          <a:ea typeface="等线" panose="02010600030101010101" pitchFamily="2" charset="-122"/>
                          <a:cs typeface="等线" panose="02010600030101010101" pitchFamily="2" charset="-122"/>
                        </a:rPr>
                        <a:t>13305847480</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900" b="0">
                          <a:latin typeface="等线" panose="02010600030101010101" pitchFamily="2" charset="-122"/>
                          <a:ea typeface="等线" panose="02010600030101010101" pitchFamily="2" charset="-122"/>
                          <a:cs typeface="等线" panose="02010600030101010101" pitchFamily="2" charset="-122"/>
                        </a:rPr>
                        <a:t>理4-409</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900" b="0">
                          <a:latin typeface="等线" panose="02010600030101010101" pitchFamily="2" charset="-122"/>
                          <a:ea typeface="等线" panose="02010600030101010101" pitchFamily="2" charset="-122"/>
                          <a:cs typeface="等线" panose="02010600030101010101" pitchFamily="2" charset="-122"/>
                        </a:rPr>
                        <a:t>TBD</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3355">
                <a:tc>
                  <a:txBody>
                    <a:bodyPr/>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赵豪杰</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00"/>
                    </a:solidFill>
                  </a:tcPr>
                </a:tc>
                <a:tc>
                  <a:txBody>
                    <a:bodyPr/>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林翼力</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00"/>
                    </a:solidFill>
                  </a:tcPr>
                </a:tc>
                <a:tc>
                  <a:txBody>
                    <a:bodyPr/>
                    <a:p>
                      <a:pPr indent="0">
                        <a:buNone/>
                      </a:pPr>
                      <a:r>
                        <a:rPr lang="en-US" sz="900" b="0">
                          <a:latin typeface="等线" panose="02010600030101010101" pitchFamily="2" charset="-122"/>
                          <a:ea typeface="等线" panose="02010600030101010101" pitchFamily="2" charset="-122"/>
                          <a:cs typeface="等线" panose="02010600030101010101" pitchFamily="2" charset="-122"/>
                        </a:rPr>
                        <a:t>15968120935</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900" b="0">
                          <a:latin typeface="等线" panose="02010600030101010101" pitchFamily="2" charset="-122"/>
                          <a:ea typeface="等线" panose="02010600030101010101" pitchFamily="2" charset="-122"/>
                          <a:cs typeface="等线" panose="02010600030101010101" pitchFamily="2" charset="-122"/>
                        </a:rPr>
                        <a:t>理4-409</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900" b="0">
                          <a:latin typeface="等线" panose="02010600030101010101" pitchFamily="2" charset="-122"/>
                          <a:ea typeface="等线" panose="02010600030101010101" pitchFamily="2" charset="-122"/>
                          <a:cs typeface="等线" panose="02010600030101010101" pitchFamily="2" charset="-122"/>
                        </a:rPr>
                        <a:t>TBD</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3055">
                <a:tc>
                  <a:txBody>
                    <a:bodyPr/>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助教陈栩</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9BC2E6"/>
                    </a:solidFill>
                  </a:tcPr>
                </a:tc>
                <a:tc>
                  <a:txBody>
                    <a:bodyPr/>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陈帆</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9BC2E6"/>
                    </a:solidFill>
                  </a:tcPr>
                </a:tc>
                <a:tc>
                  <a:txBody>
                    <a:bodyPr/>
                    <a:p>
                      <a:pPr indent="0">
                        <a:buNone/>
                      </a:pPr>
                      <a:r>
                        <a:rPr lang="en-US" sz="900" b="0">
                          <a:latin typeface="等线" panose="02010600030101010101" pitchFamily="2" charset="-122"/>
                          <a:ea typeface="等线" panose="02010600030101010101" pitchFamily="2" charset="-122"/>
                          <a:cs typeface="等线" panose="02010600030101010101" pitchFamily="2" charset="-122"/>
                        </a:rPr>
                        <a:t>31601341@stu.zucc.edu.cn</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900" b="0">
                          <a:latin typeface="等线" panose="02010600030101010101" pitchFamily="2" charset="-122"/>
                          <a:ea typeface="等线" panose="02010600030101010101" pitchFamily="2" charset="-122"/>
                          <a:cs typeface="等线" panose="02010600030101010101" pitchFamily="2" charset="-122"/>
                        </a:rPr>
                        <a:t> </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900" b="0">
                          <a:latin typeface="等线" panose="02010600030101010101" pitchFamily="2" charset="-122"/>
                          <a:ea typeface="等线" panose="02010600030101010101" pitchFamily="2" charset="-122"/>
                          <a:cs typeface="等线" panose="02010600030101010101" pitchFamily="2" charset="-122"/>
                        </a:rPr>
                        <a:t>TBD</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4325">
                <a:tc>
                  <a:txBody>
                    <a:bodyPr/>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助教冯一鸣</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9BC2E6"/>
                    </a:solidFill>
                  </a:tcPr>
                </a:tc>
                <a:tc>
                  <a:txBody>
                    <a:bodyPr/>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刘浥</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9BC2E6"/>
                    </a:solidFill>
                  </a:tcPr>
                </a:tc>
                <a:tc>
                  <a:txBody>
                    <a:bodyPr/>
                    <a:p>
                      <a:pPr indent="0">
                        <a:buNone/>
                      </a:pPr>
                      <a:r>
                        <a:rPr lang="en-US" sz="900" b="0">
                          <a:latin typeface="等线" panose="02010600030101010101" pitchFamily="2" charset="-122"/>
                          <a:ea typeface="等线" panose="02010600030101010101" pitchFamily="2" charset="-122"/>
                          <a:cs typeface="等线" panose="02010600030101010101" pitchFamily="2" charset="-122"/>
                        </a:rPr>
                        <a:t>31601390@stu.zucc.edu.cn</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900" b="0">
                          <a:latin typeface="等线" panose="02010600030101010101" pitchFamily="2" charset="-122"/>
                          <a:ea typeface="等线" panose="02010600030101010101" pitchFamily="2" charset="-122"/>
                          <a:cs typeface="等线" panose="02010600030101010101" pitchFamily="2" charset="-122"/>
                        </a:rPr>
                        <a:t>弘毅1-618</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900" b="0">
                          <a:latin typeface="等线" panose="02010600030101010101" pitchFamily="2" charset="-122"/>
                          <a:ea typeface="等线" panose="02010600030101010101" pitchFamily="2" charset="-122"/>
                          <a:cs typeface="等线" panose="02010600030101010101" pitchFamily="2" charset="-122"/>
                        </a:rPr>
                        <a:t>TBD</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3690">
                <a:tc>
                  <a:txBody>
                    <a:bodyPr/>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助教陈妍蓝</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9BC2E6"/>
                    </a:solidFill>
                  </a:tcPr>
                </a:tc>
                <a:tc>
                  <a:txBody>
                    <a:bodyPr/>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赵伟宏</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9BC2E6"/>
                    </a:solidFill>
                  </a:tcPr>
                </a:tc>
                <a:tc>
                  <a:txBody>
                    <a:bodyPr/>
                    <a:p>
                      <a:pPr indent="0">
                        <a:buNone/>
                      </a:pPr>
                      <a:r>
                        <a:rPr lang="en-US" sz="900" b="0">
                          <a:latin typeface="等线" panose="02010600030101010101" pitchFamily="2" charset="-122"/>
                          <a:ea typeface="等线" panose="02010600030101010101" pitchFamily="2" charset="-122"/>
                          <a:cs typeface="等线" panose="02010600030101010101" pitchFamily="2" charset="-122"/>
                        </a:rPr>
                        <a:t>31501391@stu.zucc.edu.cn</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900" b="0">
                          <a:latin typeface="等线" panose="02010600030101010101" pitchFamily="2" charset="-122"/>
                          <a:ea typeface="等线" panose="02010600030101010101" pitchFamily="2" charset="-122"/>
                          <a:cs typeface="等线" panose="02010600030101010101" pitchFamily="2" charset="-122"/>
                        </a:rPr>
                        <a:t> </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900" b="0">
                          <a:latin typeface="等线" panose="02010600030101010101" pitchFamily="2" charset="-122"/>
                          <a:ea typeface="等线" panose="02010600030101010101" pitchFamily="2" charset="-122"/>
                          <a:cs typeface="等线" panose="02010600030101010101" pitchFamily="2" charset="-122"/>
                        </a:rPr>
                        <a:t>TBD</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45440">
                <a:tc>
                  <a:txBody>
                    <a:bodyPr/>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渔具店老板代表</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4B084"/>
                    </a:solidFill>
                  </a:tcPr>
                </a:tc>
                <a:tc>
                  <a:txBody>
                    <a:bodyPr/>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 </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4B084"/>
                    </a:solidFill>
                  </a:tcPr>
                </a:tc>
                <a:tc>
                  <a:txBody>
                    <a:bodyPr/>
                    <a:p>
                      <a:pPr indent="0">
                        <a:buNone/>
                      </a:pPr>
                      <a:r>
                        <a:rPr lang="en-US" sz="900" b="0">
                          <a:latin typeface="等线" panose="02010600030101010101" pitchFamily="2" charset="-122"/>
                          <a:ea typeface="等线" panose="02010600030101010101" pitchFamily="2" charset="-122"/>
                          <a:cs typeface="等线" panose="02010600030101010101" pitchFamily="2" charset="-122"/>
                        </a:rPr>
                        <a:t> </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900" b="0">
                          <a:latin typeface="等线" panose="02010600030101010101" pitchFamily="2" charset="-122"/>
                          <a:ea typeface="等线" panose="02010600030101010101" pitchFamily="2" charset="-122"/>
                          <a:cs typeface="等线" panose="02010600030101010101" pitchFamily="2" charset="-122"/>
                        </a:rPr>
                        <a:t> </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900" b="0">
                          <a:latin typeface="等线" panose="02010600030101010101" pitchFamily="2" charset="-122"/>
                          <a:ea typeface="等线" panose="02010600030101010101" pitchFamily="2" charset="-122"/>
                          <a:cs typeface="等线" panose="02010600030101010101" pitchFamily="2" charset="-122"/>
                        </a:rPr>
                        <a:t> </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44805">
                <a:tc>
                  <a:txBody>
                    <a:bodyPr/>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渔具店老板代表</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4B084"/>
                    </a:solidFill>
                  </a:tcPr>
                </a:tc>
                <a:tc>
                  <a:txBody>
                    <a:bodyPr/>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 </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4B084"/>
                    </a:solidFill>
                  </a:tcPr>
                </a:tc>
                <a:tc>
                  <a:txBody>
                    <a:bodyPr/>
                    <a:p>
                      <a:pPr indent="0">
                        <a:buNone/>
                      </a:pPr>
                      <a:r>
                        <a:rPr lang="en-US" sz="900" b="0">
                          <a:latin typeface="等线" panose="02010600030101010101" pitchFamily="2" charset="-122"/>
                          <a:ea typeface="等线" panose="02010600030101010101" pitchFamily="2" charset="-122"/>
                          <a:cs typeface="等线" panose="02010600030101010101" pitchFamily="2" charset="-122"/>
                        </a:rPr>
                        <a:t> </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900" b="0">
                          <a:latin typeface="等线" panose="02010600030101010101" pitchFamily="2" charset="-122"/>
                          <a:ea typeface="等线" panose="02010600030101010101" pitchFamily="2" charset="-122"/>
                          <a:cs typeface="等线" panose="02010600030101010101" pitchFamily="2" charset="-122"/>
                        </a:rPr>
                        <a:t> </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900" b="0">
                          <a:latin typeface="等线" panose="02010600030101010101" pitchFamily="2" charset="-122"/>
                          <a:ea typeface="等线" panose="02010600030101010101" pitchFamily="2" charset="-122"/>
                          <a:cs typeface="等线" panose="02010600030101010101" pitchFamily="2" charset="-122"/>
                        </a:rPr>
                        <a:t> </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2720">
                <a:tc>
                  <a:txBody>
                    <a:bodyPr/>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用户代表</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4B084"/>
                    </a:solidFill>
                  </a:tcPr>
                </a:tc>
                <a:tc>
                  <a:txBody>
                    <a:bodyPr/>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 </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4B084"/>
                    </a:solidFill>
                  </a:tcPr>
                </a:tc>
                <a:tc>
                  <a:txBody>
                    <a:bodyPr/>
                    <a:p>
                      <a:pPr indent="0">
                        <a:buNone/>
                      </a:pPr>
                      <a:r>
                        <a:rPr lang="en-US" sz="900" b="0">
                          <a:latin typeface="等线" panose="02010600030101010101" pitchFamily="2" charset="-122"/>
                          <a:ea typeface="等线" panose="02010600030101010101" pitchFamily="2" charset="-122"/>
                          <a:cs typeface="等线" panose="02010600030101010101" pitchFamily="2" charset="-122"/>
                        </a:rPr>
                        <a:t> </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900" b="0">
                          <a:latin typeface="等线" panose="02010600030101010101" pitchFamily="2" charset="-122"/>
                          <a:ea typeface="等线" panose="02010600030101010101" pitchFamily="2" charset="-122"/>
                          <a:cs typeface="等线" panose="02010600030101010101" pitchFamily="2" charset="-122"/>
                        </a:rPr>
                        <a:t> </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900" b="0">
                          <a:latin typeface="等线" panose="02010600030101010101" pitchFamily="2" charset="-122"/>
                          <a:ea typeface="等线" panose="02010600030101010101" pitchFamily="2" charset="-122"/>
                          <a:cs typeface="等线" panose="02010600030101010101" pitchFamily="2" charset="-122"/>
                        </a:rPr>
                        <a:t> </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2720">
                <a:tc>
                  <a:txBody>
                    <a:bodyPr/>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用户代表</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4B084"/>
                    </a:solidFill>
                  </a:tcPr>
                </a:tc>
                <a:tc>
                  <a:txBody>
                    <a:bodyPr/>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 </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4B084"/>
                    </a:solidFill>
                  </a:tcPr>
                </a:tc>
                <a:tc>
                  <a:txBody>
                    <a:bodyPr/>
                    <a:p>
                      <a:pPr indent="0">
                        <a:buNone/>
                      </a:pPr>
                      <a:r>
                        <a:rPr lang="en-US" sz="900" b="0">
                          <a:latin typeface="等线" panose="02010600030101010101" pitchFamily="2" charset="-122"/>
                          <a:ea typeface="等线" panose="02010600030101010101" pitchFamily="2" charset="-122"/>
                          <a:cs typeface="等线" panose="02010600030101010101" pitchFamily="2" charset="-122"/>
                        </a:rPr>
                        <a:t> </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900" b="0">
                          <a:latin typeface="等线" panose="02010600030101010101" pitchFamily="2" charset="-122"/>
                          <a:ea typeface="等线" panose="02010600030101010101" pitchFamily="2" charset="-122"/>
                          <a:cs typeface="等线" panose="02010600030101010101" pitchFamily="2" charset="-122"/>
                        </a:rPr>
                        <a:t> </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900" b="0">
                          <a:latin typeface="等线" panose="02010600030101010101" pitchFamily="2" charset="-122"/>
                          <a:ea typeface="等线" panose="02010600030101010101" pitchFamily="2" charset="-122"/>
                          <a:cs typeface="等线" panose="02010600030101010101" pitchFamily="2" charset="-122"/>
                        </a:rPr>
                        <a:t> </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2085">
                <a:tc>
                  <a:txBody>
                    <a:bodyPr/>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游客代表</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4B084"/>
                    </a:solidFill>
                  </a:tcPr>
                </a:tc>
                <a:tc>
                  <a:txBody>
                    <a:bodyPr/>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 </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4B084"/>
                    </a:solidFill>
                  </a:tcPr>
                </a:tc>
                <a:tc>
                  <a:txBody>
                    <a:bodyPr/>
                    <a:p>
                      <a:pPr indent="0">
                        <a:buNone/>
                      </a:pPr>
                      <a:r>
                        <a:rPr lang="en-US" sz="900" b="0">
                          <a:latin typeface="等线" panose="02010600030101010101" pitchFamily="2" charset="-122"/>
                          <a:ea typeface="等线" panose="02010600030101010101" pitchFamily="2" charset="-122"/>
                          <a:cs typeface="等线" panose="02010600030101010101" pitchFamily="2" charset="-122"/>
                        </a:rPr>
                        <a:t> </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900" b="0">
                          <a:latin typeface="等线" panose="02010600030101010101" pitchFamily="2" charset="-122"/>
                          <a:ea typeface="等线" panose="02010600030101010101" pitchFamily="2" charset="-122"/>
                          <a:cs typeface="等线" panose="02010600030101010101" pitchFamily="2" charset="-122"/>
                        </a:rPr>
                        <a:t> </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900" b="0">
                          <a:latin typeface="等线" panose="02010600030101010101" pitchFamily="2" charset="-122"/>
                          <a:ea typeface="等线" panose="02010600030101010101" pitchFamily="2" charset="-122"/>
                          <a:cs typeface="等线" panose="02010600030101010101" pitchFamily="2" charset="-122"/>
                        </a:rPr>
                        <a:t> </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73355">
                <a:tc>
                  <a:txBody>
                    <a:bodyPr/>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游客代表</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4B084"/>
                    </a:solidFill>
                  </a:tcPr>
                </a:tc>
                <a:tc>
                  <a:txBody>
                    <a:bodyPr/>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 </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4B084"/>
                    </a:solidFill>
                  </a:tcPr>
                </a:tc>
                <a:tc>
                  <a:txBody>
                    <a:bodyPr/>
                    <a:p>
                      <a:pPr indent="0">
                        <a:buNone/>
                      </a:pPr>
                      <a:r>
                        <a:rPr lang="en-US" sz="900" b="0">
                          <a:latin typeface="等线" panose="02010600030101010101" pitchFamily="2" charset="-122"/>
                          <a:ea typeface="等线" panose="02010600030101010101" pitchFamily="2" charset="-122"/>
                          <a:cs typeface="等线" panose="02010600030101010101" pitchFamily="2" charset="-122"/>
                        </a:rPr>
                        <a:t> </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900" b="0">
                          <a:latin typeface="等线" panose="02010600030101010101" pitchFamily="2" charset="-122"/>
                          <a:ea typeface="等线" panose="02010600030101010101" pitchFamily="2" charset="-122"/>
                          <a:cs typeface="等线" panose="02010600030101010101" pitchFamily="2" charset="-122"/>
                        </a:rPr>
                        <a:t> </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900" b="0">
                          <a:latin typeface="等线" panose="02010600030101010101" pitchFamily="2" charset="-122"/>
                          <a:ea typeface="等线" panose="02010600030101010101" pitchFamily="2" charset="-122"/>
                          <a:cs typeface="等线" panose="02010600030101010101" pitchFamily="2" charset="-122"/>
                        </a:rPr>
                        <a:t> </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44805">
                <a:tc>
                  <a:txBody>
                    <a:bodyPr/>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间接用户代表</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E1F2"/>
                    </a:solidFill>
                  </a:tcPr>
                </a:tc>
                <a:tc>
                  <a:txBody>
                    <a:bodyPr/>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 </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E1F2"/>
                    </a:solidFill>
                  </a:tcPr>
                </a:tc>
                <a:tc>
                  <a:txBody>
                    <a:bodyPr/>
                    <a:p>
                      <a:pPr indent="0">
                        <a:buNone/>
                      </a:pPr>
                      <a:r>
                        <a:rPr lang="en-US" sz="900" b="0">
                          <a:latin typeface="等线" panose="02010600030101010101" pitchFamily="2" charset="-122"/>
                          <a:ea typeface="等线" panose="02010600030101010101" pitchFamily="2" charset="-122"/>
                          <a:cs typeface="等线" panose="02010600030101010101" pitchFamily="2" charset="-122"/>
                        </a:rPr>
                        <a:t> </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900" b="0">
                          <a:latin typeface="等线" panose="02010600030101010101" pitchFamily="2" charset="-122"/>
                          <a:ea typeface="等线" panose="02010600030101010101" pitchFamily="2" charset="-122"/>
                          <a:cs typeface="等线" panose="02010600030101010101" pitchFamily="2" charset="-122"/>
                        </a:rPr>
                        <a:t> </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900" b="0">
                          <a:latin typeface="等线" panose="02010600030101010101" pitchFamily="2" charset="-122"/>
                          <a:ea typeface="等线" panose="02010600030101010101" pitchFamily="2" charset="-122"/>
                          <a:cs typeface="等线" panose="02010600030101010101" pitchFamily="2" charset="-122"/>
                        </a:rPr>
                        <a:t> </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45440">
                <a:tc>
                  <a:txBody>
                    <a:bodyPr/>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间接用户代表</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E1F2"/>
                    </a:solidFill>
                  </a:tcPr>
                </a:tc>
                <a:tc>
                  <a:txBody>
                    <a:bodyPr/>
                    <a:p>
                      <a:pPr indent="0">
                        <a:buNone/>
                      </a:pPr>
                      <a:r>
                        <a:rPr lang="en-US" sz="1000" b="0">
                          <a:solidFill>
                            <a:srgbClr val="000000"/>
                          </a:solidFill>
                          <a:latin typeface="等线" panose="02010600030101010101" pitchFamily="2" charset="-122"/>
                          <a:ea typeface="等线" panose="02010600030101010101" pitchFamily="2" charset="-122"/>
                          <a:cs typeface="等线" panose="02010600030101010101" pitchFamily="2" charset="-122"/>
                        </a:rPr>
                        <a:t> </a:t>
                      </a:r>
                      <a:endParaRPr lang="en-US" altLang="en-US" sz="10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E1F2"/>
                    </a:solidFill>
                  </a:tcPr>
                </a:tc>
                <a:tc>
                  <a:txBody>
                    <a:bodyPr/>
                    <a:p>
                      <a:pPr indent="0">
                        <a:buNone/>
                      </a:pPr>
                      <a:r>
                        <a:rPr lang="en-US" sz="900" b="0">
                          <a:latin typeface="等线" panose="02010600030101010101" pitchFamily="2" charset="-122"/>
                          <a:ea typeface="等线" panose="02010600030101010101" pitchFamily="2" charset="-122"/>
                          <a:cs typeface="等线" panose="02010600030101010101" pitchFamily="2" charset="-122"/>
                        </a:rPr>
                        <a:t> </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900" b="0">
                          <a:latin typeface="等线" panose="02010600030101010101" pitchFamily="2" charset="-122"/>
                          <a:ea typeface="等线" panose="02010600030101010101" pitchFamily="2" charset="-122"/>
                          <a:cs typeface="等线" panose="02010600030101010101" pitchFamily="2" charset="-122"/>
                        </a:rPr>
                        <a:t> </a:t>
                      </a: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endParaRPr lang="en-US" altLang="en-US" sz="900" b="0">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00" name="文本框 99"/>
          <p:cNvSpPr txBox="1"/>
          <p:nvPr/>
        </p:nvSpPr>
        <p:spPr>
          <a:xfrm>
            <a:off x="271145" y="1671955"/>
            <a:ext cx="5080000" cy="953135"/>
          </a:xfrm>
          <a:prstGeom prst="rect">
            <a:avLst/>
          </a:prstGeom>
          <a:noFill/>
          <a:ln w="9525">
            <a:noFill/>
          </a:ln>
        </p:spPr>
        <p:txBody>
          <a:bodyPr>
            <a:spAutoFit/>
          </a:bodyPr>
          <a:p>
            <a:pPr indent="0"/>
            <a:r>
              <a:rPr lang="zh-CN" sz="2800" b="1">
                <a:latin typeface="微软雅黑" panose="020B0503020204020204" pitchFamily="34" charset="-122"/>
                <a:ea typeface="微软雅黑" panose="020B0503020204020204" pitchFamily="34" charset="-122"/>
              </a:rPr>
              <a:t>干系人</a:t>
            </a:r>
            <a:endParaRPr lang="zh-CN" sz="2800" b="1">
              <a:latin typeface="微软雅黑" panose="020B0503020204020204" pitchFamily="34" charset="-122"/>
              <a:ea typeface="微软雅黑" panose="020B0503020204020204" pitchFamily="34" charset="-122"/>
            </a:endParaRPr>
          </a:p>
          <a:p>
            <a:pPr indent="0"/>
            <a:r>
              <a:rPr lang="zh-CN" sz="2800" b="1">
                <a:latin typeface="微软雅黑" panose="020B0503020204020204" pitchFamily="34" charset="-122"/>
                <a:ea typeface="微软雅黑" panose="020B0503020204020204" pitchFamily="34" charset="-122"/>
              </a:rPr>
              <a:t>手册：</a:t>
            </a:r>
            <a:endParaRPr lang="zh-CN" altLang="en-US" sz="2800" b="1">
              <a:latin typeface="微软雅黑" panose="020B0503020204020204" pitchFamily="34" charset="-122"/>
              <a:ea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369716" y="1013213"/>
            <a:ext cx="2962910" cy="506730"/>
          </a:xfrm>
          <a:prstGeom prst="rect">
            <a:avLst/>
          </a:prstGeom>
        </p:spPr>
        <p:txBody>
          <a:bodyPr wrap="none">
            <a:spAutoFit/>
          </a:bodyPr>
          <a:lstStyle/>
          <a:p>
            <a:pPr lvl="0" algn="l">
              <a:lnSpc>
                <a:spcPct val="150000"/>
              </a:lnSpc>
            </a:pPr>
            <a:r>
              <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项目管理计划</a:t>
            </a:r>
            <a:r>
              <a:rPr lang="en-US" altLang="zh-CN"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a:t>
            </a:r>
            <a:r>
              <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风险管理</a:t>
            </a:r>
            <a:endPar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9" name="直接连接符 38"/>
          <p:cNvCxnSpPr/>
          <p:nvPr/>
        </p:nvCxnSpPr>
        <p:spPr>
          <a:xfrm>
            <a:off x="597429" y="1439930"/>
            <a:ext cx="592304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271197" y="1094292"/>
            <a:ext cx="779108" cy="359374"/>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文本框 41"/>
          <p:cNvSpPr txBox="1"/>
          <p:nvPr/>
        </p:nvSpPr>
        <p:spPr>
          <a:xfrm>
            <a:off x="278016" y="1077771"/>
            <a:ext cx="765470" cy="414020"/>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11</a:t>
            </a:r>
            <a:endParaRPr lang="zh-CN" altLang="en-US" sz="2100"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6040120" y="-82550"/>
            <a:ext cx="3116580" cy="1131570"/>
          </a:xfrm>
          <a:prstGeom prst="rect">
            <a:avLst/>
          </a:prstGeom>
        </p:spPr>
      </p:pic>
      <p:sp>
        <p:nvSpPr>
          <p:cNvPr id="100" name="文本框 99"/>
          <p:cNvSpPr txBox="1"/>
          <p:nvPr/>
        </p:nvSpPr>
        <p:spPr>
          <a:xfrm>
            <a:off x="1938338" y="5691505"/>
            <a:ext cx="5080000" cy="252730"/>
          </a:xfrm>
          <a:prstGeom prst="rect">
            <a:avLst/>
          </a:prstGeom>
          <a:noFill/>
          <a:ln w="9525">
            <a:noFill/>
          </a:ln>
        </p:spPr>
        <p:txBody>
          <a:bodyPr>
            <a:spAutoFit/>
          </a:bodyPr>
          <a:lstStyle/>
          <a:p>
            <a:pPr indent="0"/>
            <a:r>
              <a:rPr lang="en-US" sz="1050" b="0">
                <a:latin typeface="宋体" panose="02010600030101010101" pitchFamily="2" charset="-122"/>
              </a:rPr>
              <a:t> </a:t>
            </a:r>
            <a:endParaRPr lang="zh-CN" altLang="en-US"/>
          </a:p>
        </p:txBody>
      </p:sp>
      <p:sp>
        <p:nvSpPr>
          <p:cNvPr id="4" name="文本框 3"/>
          <p:cNvSpPr txBox="1"/>
          <p:nvPr/>
        </p:nvSpPr>
        <p:spPr>
          <a:xfrm>
            <a:off x="278130" y="1763395"/>
            <a:ext cx="1706880" cy="953135"/>
          </a:xfrm>
          <a:prstGeom prst="rect">
            <a:avLst/>
          </a:prstGeom>
          <a:noFill/>
        </p:spPr>
        <p:txBody>
          <a:bodyPr wrap="none" rtlCol="0">
            <a:spAutoFit/>
          </a:bodyPr>
          <a:lstStyle/>
          <a:p>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风险及</a:t>
            </a:r>
            <a:endParaRPr lang="zh-CN" altLang="en-US" sz="2800"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风险控制</a:t>
            </a:r>
            <a:r>
              <a:rPr lang="en-US" altLang="zh-CN" sz="2800" b="1">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8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441325" y="2716530"/>
            <a:ext cx="438150" cy="368300"/>
          </a:xfrm>
          <a:prstGeom prst="rect">
            <a:avLst/>
          </a:prstGeom>
          <a:noFill/>
        </p:spPr>
        <p:txBody>
          <a:bodyPr wrap="none" rtlCol="0">
            <a:spAutoFit/>
          </a:bodyPr>
          <a:p>
            <a:r>
              <a:rPr lang="en-US" altLang="zh-CN"/>
              <a:t>[5]</a:t>
            </a:r>
            <a:endParaRPr lang="en-US" altLang="zh-CN"/>
          </a:p>
        </p:txBody>
      </p:sp>
      <p:graphicFrame>
        <p:nvGraphicFramePr>
          <p:cNvPr id="5" name="表格 4"/>
          <p:cNvGraphicFramePr/>
          <p:nvPr/>
        </p:nvGraphicFramePr>
        <p:xfrm>
          <a:off x="2088515" y="1453515"/>
          <a:ext cx="6441440" cy="5457190"/>
        </p:xfrm>
        <a:graphic>
          <a:graphicData uri="http://schemas.openxmlformats.org/drawingml/2006/table">
            <a:tbl>
              <a:tblPr firstRow="1" bandRow="1">
                <a:tableStyleId>{5940675A-B579-460E-94D1-54222C63F5DA}</a:tableStyleId>
              </a:tblPr>
              <a:tblGrid>
                <a:gridCol w="3343275"/>
                <a:gridCol w="3098165"/>
              </a:tblGrid>
              <a:tr h="157480">
                <a:tc>
                  <a:txBody>
                    <a:bodyPr/>
                    <a:p>
                      <a:pPr indent="0" algn="ctr">
                        <a:buNone/>
                      </a:pPr>
                      <a:r>
                        <a:rPr lang="en-US" sz="500" b="0">
                          <a:solidFill>
                            <a:srgbClr val="000000"/>
                          </a:solidFill>
                          <a:latin typeface="宋体" panose="02010600030101010101" pitchFamily="2" charset="-122"/>
                          <a:ea typeface="宋体" panose="02010600030101010101" pitchFamily="2" charset="-122"/>
                          <a:cs typeface="宋体" panose="02010600030101010101" pitchFamily="2" charset="-122"/>
                        </a:rPr>
                        <a:t>风险以及触发条件</a:t>
                      </a:r>
                      <a:endParaRPr lang="en-US" altLang="en-US" sz="5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DD6EE"/>
                    </a:solidFill>
                  </a:tcPr>
                </a:tc>
                <a:tc>
                  <a:txBody>
                    <a:bodyPr/>
                    <a:p>
                      <a:pPr indent="0" algn="ctr">
                        <a:buNone/>
                      </a:pPr>
                      <a:r>
                        <a:rPr lang="en-US" sz="500" b="0">
                          <a:solidFill>
                            <a:srgbClr val="000000"/>
                          </a:solidFill>
                          <a:latin typeface="等线" panose="02010600030101010101" pitchFamily="2" charset="-122"/>
                          <a:ea typeface="等线" panose="02010600030101010101" pitchFamily="2" charset="-122"/>
                          <a:cs typeface="等线" panose="02010600030101010101" pitchFamily="2" charset="-122"/>
                        </a:rPr>
                        <a:t>控制手段</a:t>
                      </a:r>
                      <a:endParaRPr lang="en-US" altLang="en-US" sz="5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DD6EE"/>
                    </a:solidFill>
                  </a:tcPr>
                </a:tc>
              </a:tr>
              <a:tr h="487680">
                <a:tc>
                  <a:txBody>
                    <a:bodyPr/>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1. </a:t>
                      </a:r>
                      <a:r>
                        <a:rPr lang="en-US" sz="800" b="0">
                          <a:latin typeface="宋体" panose="02010600030101010101" pitchFamily="2" charset="-122"/>
                          <a:ea typeface="宋体" panose="02010600030101010101" pitchFamily="2" charset="-122"/>
                          <a:cs typeface="宋体" panose="02010600030101010101" pitchFamily="2" charset="-122"/>
                        </a:rPr>
                        <a:t>成员因故请假（张荣阳/赵伟宏/林翼力/陈帆/刘浥其中一人或者多人因故请假）</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1.</a:t>
                      </a:r>
                      <a:r>
                        <a:rPr lang="en-US" sz="800" b="0">
                          <a:latin typeface="宋体" panose="02010600030101010101" pitchFamily="2" charset="-122"/>
                          <a:ea typeface="宋体" panose="02010600030101010101" pitchFamily="2" charset="-122"/>
                          <a:cs typeface="宋体" panose="02010600030101010101" pitchFamily="2" charset="-122"/>
                        </a:rPr>
                        <a:t> 提前改变任务的分配，他人顶上（由组长安排，并且请假人于下次任务中会适当增加分担协助者的部分任务）（特别说明：因为每次安排任务，总会有一个人任务相对少一些，替补角色由此人担任）</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43840">
                <a:tc>
                  <a:txBody>
                    <a:bodyPr/>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2.</a:t>
                      </a:r>
                      <a:r>
                        <a:rPr lang="en-US" sz="800" b="0">
                          <a:latin typeface="宋体" panose="02010600030101010101" pitchFamily="2" charset="-122"/>
                          <a:ea typeface="宋体" panose="02010600030101010101" pitchFamily="2" charset="-122"/>
                          <a:cs typeface="宋体" panose="02010600030101010101" pitchFamily="2" charset="-122"/>
                        </a:rPr>
                        <a:t> 项目成员不能实现项目（由于自身知识储备不足导致任务未能按时完成）</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2.</a:t>
                      </a:r>
                      <a:r>
                        <a:rPr lang="en-US" sz="800" b="0">
                          <a:latin typeface="宋体" panose="02010600030101010101" pitchFamily="2" charset="-122"/>
                          <a:ea typeface="宋体" panose="02010600030101010101" pitchFamily="2" charset="-122"/>
                          <a:cs typeface="宋体" panose="02010600030101010101" pitchFamily="2" charset="-122"/>
                        </a:rPr>
                        <a:t> 制定培训计划</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3830">
                <a:tc>
                  <a:txBody>
                    <a:bodyPr/>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3.</a:t>
                      </a:r>
                      <a:r>
                        <a:rPr lang="en-US" sz="800" b="0">
                          <a:latin typeface="宋体" panose="02010600030101010101" pitchFamily="2" charset="-122"/>
                          <a:ea typeface="宋体" panose="02010600030101010101" pitchFamily="2" charset="-122"/>
                          <a:cs typeface="宋体" panose="02010600030101010101" pitchFamily="2" charset="-122"/>
                        </a:rPr>
                        <a:t> Git远端仓库崩溃（远端仓库崩溃，资料丢失）</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3.</a:t>
                      </a:r>
                      <a:r>
                        <a:rPr lang="en-US" sz="800" b="0">
                          <a:latin typeface="宋体" panose="02010600030101010101" pitchFamily="2" charset="-122"/>
                          <a:ea typeface="宋体" panose="02010600030101010101" pitchFamily="2" charset="-122"/>
                          <a:cs typeface="宋体" panose="02010600030101010101" pitchFamily="2" charset="-122"/>
                        </a:rPr>
                        <a:t> 及时发现，用本地版本去创建新的远端仓库</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1470">
                <a:tc>
                  <a:txBody>
                    <a:bodyPr/>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4.</a:t>
                      </a:r>
                      <a:r>
                        <a:rPr lang="en-US" sz="800" b="0">
                          <a:latin typeface="宋体" panose="02010600030101010101" pitchFamily="2" charset="-122"/>
                          <a:ea typeface="宋体" panose="02010600030101010101" pitchFamily="2" charset="-122"/>
                          <a:cs typeface="宋体" panose="02010600030101010101" pitchFamily="2" charset="-122"/>
                        </a:rPr>
                        <a:t> 与干系人联系邮件发送内容、格式错误（发送联系邮件发送内容、格式错误）</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4.</a:t>
                      </a:r>
                      <a:r>
                        <a:rPr lang="en-US" sz="800" b="0">
                          <a:latin typeface="宋体" panose="02010600030101010101" pitchFamily="2" charset="-122"/>
                          <a:ea typeface="宋体" panose="02010600030101010101" pitchFamily="2" charset="-122"/>
                          <a:cs typeface="宋体" panose="02010600030101010101" pitchFamily="2" charset="-122"/>
                        </a:rPr>
                        <a:t> 提前Deadline发邮件，抄送组员，如果有问题，组员及时反映问题给组长，组长订正后重发邮件。</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47650">
                <a:tc>
                  <a:txBody>
                    <a:bodyPr/>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5.</a:t>
                      </a:r>
                      <a:r>
                        <a:rPr lang="en-US" sz="800" b="0">
                          <a:latin typeface="宋体" panose="02010600030101010101" pitchFamily="2" charset="-122"/>
                          <a:ea typeface="宋体" panose="02010600030101010101" pitchFamily="2" charset="-122"/>
                          <a:cs typeface="宋体" panose="02010600030101010101" pitchFamily="2" charset="-122"/>
                        </a:rPr>
                        <a:t> 项目文件结构不符合要求（项目文件结构不符合自身实际情况）</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5.</a:t>
                      </a:r>
                      <a:r>
                        <a:rPr lang="en-US" sz="800" b="0">
                          <a:latin typeface="宋体" panose="02010600030101010101" pitchFamily="2" charset="-122"/>
                          <a:ea typeface="宋体" panose="02010600030101010101" pitchFamily="2" charset="-122"/>
                          <a:cs typeface="宋体" panose="02010600030101010101" pitchFamily="2" charset="-122"/>
                        </a:rPr>
                        <a:t> 配置管理员修改文件结构</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5760">
                <a:tc>
                  <a:txBody>
                    <a:bodyPr/>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6.</a:t>
                      </a:r>
                      <a:r>
                        <a:rPr lang="en-US" sz="800" b="0">
                          <a:latin typeface="宋体" panose="02010600030101010101" pitchFamily="2" charset="-122"/>
                          <a:ea typeface="宋体" panose="02010600030101010101" pitchFamily="2" charset="-122"/>
                          <a:cs typeface="宋体" panose="02010600030101010101" pitchFamily="2" charset="-122"/>
                        </a:rPr>
                        <a:t> 对接下来的计划和任务定义不够充分明确（对接下来的计划和任务定义不够清楚以至于不知道怎么去做）</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6.</a:t>
                      </a:r>
                      <a:r>
                        <a:rPr lang="en-US" sz="800" b="0">
                          <a:latin typeface="宋体" panose="02010600030101010101" pitchFamily="2" charset="-122"/>
                          <a:ea typeface="宋体" panose="02010600030101010101" pitchFamily="2" charset="-122"/>
                          <a:cs typeface="宋体" panose="02010600030101010101" pitchFamily="2" charset="-122"/>
                        </a:rPr>
                        <a:t> 找任务发布者（老师）明确任务，并制定一周的计划，每个组员都要有事可做，每周会有一个人任务相对较少，作为机动替补人员，用于应对紧急情况</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43840">
                <a:tc>
                  <a:txBody>
                    <a:bodyPr/>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7.</a:t>
                      </a:r>
                      <a:r>
                        <a:rPr lang="en-US" sz="800" b="0">
                          <a:latin typeface="宋体" panose="02010600030101010101" pitchFamily="2" charset="-122"/>
                          <a:ea typeface="宋体" panose="02010600030101010101" pitchFamily="2" charset="-122"/>
                          <a:cs typeface="宋体" panose="02010600030101010101" pitchFamily="2" charset="-122"/>
                        </a:rPr>
                        <a:t> 组内信息回复的实时性（不及时回复组内通知信息）</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7.</a:t>
                      </a:r>
                      <a:r>
                        <a:rPr lang="en-US" sz="800" b="0">
                          <a:latin typeface="宋体" panose="02010600030101010101" pitchFamily="2" charset="-122"/>
                          <a:ea typeface="宋体" panose="02010600030101010101" pitchFamily="2" charset="-122"/>
                          <a:cs typeface="宋体" panose="02010600030101010101" pitchFamily="2" charset="-122"/>
                        </a:rPr>
                        <a:t> 组内微信群的信息要经常看，也要记得回复，不及时回复（以结果为准）按迟到或者任务未完成处罚</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67335">
                <a:tc>
                  <a:txBody>
                    <a:bodyPr/>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8.</a:t>
                      </a:r>
                      <a:r>
                        <a:rPr lang="en-US" sz="800" b="0">
                          <a:latin typeface="宋体" panose="02010600030101010101" pitchFamily="2" charset="-122"/>
                          <a:ea typeface="宋体" panose="02010600030101010101" pitchFamily="2" charset="-122"/>
                          <a:cs typeface="宋体" panose="02010600030101010101" pitchFamily="2" charset="-122"/>
                        </a:rPr>
                        <a:t> 渔乐生活app开发经验不足（缺少app完整开发经验以及相关app的开发）</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8.</a:t>
                      </a:r>
                      <a:r>
                        <a:rPr lang="en-US" sz="800" b="0">
                          <a:latin typeface="宋体" panose="02010600030101010101" pitchFamily="2" charset="-122"/>
                          <a:ea typeface="宋体" panose="02010600030101010101" pitchFamily="2" charset="-122"/>
                          <a:cs typeface="宋体" panose="02010600030101010101" pitchFamily="2" charset="-122"/>
                        </a:rPr>
                        <a:t> 去找标杆（已确定渔获）</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3830">
                <a:tc>
                  <a:txBody>
                    <a:bodyPr/>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9.</a:t>
                      </a:r>
                      <a:r>
                        <a:rPr lang="en-US" sz="800" b="0">
                          <a:latin typeface="宋体" panose="02010600030101010101" pitchFamily="2" charset="-122"/>
                          <a:ea typeface="宋体" panose="02010600030101010101" pitchFamily="2" charset="-122"/>
                          <a:cs typeface="宋体" panose="02010600030101010101" pitchFamily="2" charset="-122"/>
                        </a:rPr>
                        <a:t> 成员空余时间有不确定性（开发成员可能临时有事-参照条目1）</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9.</a:t>
                      </a:r>
                      <a:r>
                        <a:rPr lang="en-US" sz="800" b="0">
                          <a:latin typeface="宋体" panose="02010600030101010101" pitchFamily="2" charset="-122"/>
                          <a:ea typeface="宋体" panose="02010600030101010101" pitchFamily="2" charset="-122"/>
                          <a:cs typeface="宋体" panose="02010600030101010101" pitchFamily="2" charset="-122"/>
                        </a:rPr>
                        <a:t> 在开会说明接下来一周的行程，提前请假，安排工作表</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43840">
                <a:tc>
                  <a:txBody>
                    <a:bodyPr/>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10.</a:t>
                      </a:r>
                      <a:r>
                        <a:rPr lang="en-US" sz="800" b="0">
                          <a:latin typeface="宋体" panose="02010600030101010101" pitchFamily="2" charset="-122"/>
                          <a:ea typeface="宋体" panose="02010600030101010101" pitchFamily="2" charset="-122"/>
                          <a:cs typeface="宋体" panose="02010600030101010101" pitchFamily="2" charset="-122"/>
                        </a:rPr>
                        <a:t> 团队成员的能力（包括业务能力和技术能力）和素质，对项目的进展、项目的质量具有很大的影响</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10.</a:t>
                      </a:r>
                      <a:r>
                        <a:rPr lang="en-US" sz="800" b="0">
                          <a:latin typeface="宋体" panose="02010600030101010101" pitchFamily="2" charset="-122"/>
                          <a:ea typeface="宋体" panose="02010600030101010101" pitchFamily="2" charset="-122"/>
                          <a:cs typeface="宋体" panose="02010600030101010101" pitchFamily="2" charset="-122"/>
                        </a:rPr>
                        <a:t> 在用人之前先选对人、开展有针对性的培训、将合适的人安排到合适的岗位上</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43840">
                <a:tc>
                  <a:txBody>
                    <a:bodyPr/>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11.</a:t>
                      </a:r>
                      <a:r>
                        <a:rPr lang="en-US" sz="800" b="0">
                          <a:latin typeface="宋体" panose="02010600030101010101" pitchFamily="2" charset="-122"/>
                          <a:ea typeface="宋体" panose="02010600030101010101" pitchFamily="2" charset="-122"/>
                          <a:cs typeface="宋体" panose="02010600030101010101" pitchFamily="2" charset="-122"/>
                        </a:rPr>
                        <a:t> 团队成员是否能齐心协力为项目的共同目标服务（成员之间存在隔阂，不同意见等等）</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11.</a:t>
                      </a:r>
                      <a:r>
                        <a:rPr lang="en-US" sz="800" b="0">
                          <a:latin typeface="宋体" panose="02010600030101010101" pitchFamily="2" charset="-122"/>
                          <a:ea typeface="宋体" panose="02010600030101010101" pitchFamily="2" charset="-122"/>
                          <a:cs typeface="宋体" panose="02010600030101010101" pitchFamily="2" charset="-122"/>
                        </a:rPr>
                        <a:t> 项目在建设之初项目经理就需要将项目目标、工作任务等和项目成员沟通清楚，采用公平、公正、公开的绩效考评制度</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5760">
                <a:tc>
                  <a:txBody>
                    <a:bodyPr/>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12.</a:t>
                      </a:r>
                      <a:r>
                        <a:rPr lang="en-US" sz="800" b="0">
                          <a:latin typeface="宋体" panose="02010600030101010101" pitchFamily="2" charset="-122"/>
                          <a:ea typeface="宋体" panose="02010600030101010101" pitchFamily="2" charset="-122"/>
                          <a:cs typeface="宋体" panose="02010600030101010101" pitchFamily="2" charset="-122"/>
                        </a:rPr>
                        <a:t> 管理工具、开发工具、测试工具等是否能及时到位、到位的工具版本是否符合项目要求（配置工具不到位）</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12.</a:t>
                      </a:r>
                      <a:r>
                        <a:rPr lang="en-US" sz="800" b="0">
                          <a:latin typeface="宋体" panose="02010600030101010101" pitchFamily="2" charset="-122"/>
                          <a:ea typeface="宋体" panose="02010600030101010101" pitchFamily="2" charset="-122"/>
                          <a:cs typeface="宋体" panose="02010600030101010101" pitchFamily="2" charset="-122"/>
                        </a:rPr>
                        <a:t> 在项目的启动阶段就落实好各项工具的来源或可能的替代工具，在这些工具需要使用之前（一般需要提前一个星期左右）跟踪并落实工具的到位事宜</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65760">
                <a:tc>
                  <a:txBody>
                    <a:bodyPr/>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13.</a:t>
                      </a:r>
                      <a:r>
                        <a:rPr lang="en-US" sz="800" b="0">
                          <a:latin typeface="宋体" panose="02010600030101010101" pitchFamily="2" charset="-122"/>
                          <a:ea typeface="宋体" panose="02010600030101010101" pitchFamily="2" charset="-122"/>
                          <a:cs typeface="宋体" panose="02010600030101010101" pitchFamily="2" charset="-122"/>
                        </a:rPr>
                        <a:t> 对方法、工具和技术理解的不够（对工具不熟悉）</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13.</a:t>
                      </a:r>
                      <a:r>
                        <a:rPr lang="en-US" sz="800" b="0">
                          <a:latin typeface="宋体" panose="02010600030101010101" pitchFamily="2" charset="-122"/>
                          <a:ea typeface="宋体" panose="02010600030101010101" pitchFamily="2" charset="-122"/>
                          <a:cs typeface="宋体" panose="02010600030101010101" pitchFamily="2" charset="-122"/>
                        </a:rPr>
                        <a:t> 每个人熟悉一种工具（①林：project的熟悉与教学；②刘： 熟悉需求管理工具与教学；③张： 熟悉Axure rp ；④陈： 熟悉UML建模工具与教学；⑤赵：（git）</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3830">
                <a:tc>
                  <a:txBody>
                    <a:bodyPr/>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14.</a:t>
                      </a:r>
                      <a:r>
                        <a:rPr lang="en-US" sz="800" b="0">
                          <a:latin typeface="宋体" panose="02010600030101010101" pitchFamily="2" charset="-122"/>
                          <a:ea typeface="宋体" panose="02010600030101010101" pitchFamily="2" charset="-122"/>
                          <a:cs typeface="宋体" panose="02010600030101010101" pitchFamily="2" charset="-122"/>
                        </a:rPr>
                        <a:t> 界面原型不被用户认可（开发出的界面原型不合用户要求）</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14.</a:t>
                      </a:r>
                      <a:r>
                        <a:rPr lang="en-US" sz="800" b="0">
                          <a:latin typeface="宋体" panose="02010600030101010101" pitchFamily="2" charset="-122"/>
                          <a:ea typeface="宋体" panose="02010600030101010101" pitchFamily="2" charset="-122"/>
                          <a:cs typeface="宋体" panose="02010600030101010101" pitchFamily="2" charset="-122"/>
                        </a:rPr>
                        <a:t> 采用快速的手工画图，让用户确认并签字或录音</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62560">
                <a:tc>
                  <a:txBody>
                    <a:bodyPr/>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15.</a:t>
                      </a:r>
                      <a:r>
                        <a:rPr lang="en-US" sz="800" b="0">
                          <a:latin typeface="宋体" panose="02010600030101010101" pitchFamily="2" charset="-122"/>
                          <a:ea typeface="宋体" panose="02010600030101010101" pitchFamily="2" charset="-122"/>
                          <a:cs typeface="宋体" panose="02010600030101010101" pitchFamily="2" charset="-122"/>
                        </a:rPr>
                        <a:t> 组员生病请假或者其他方式离开工作岗位（参照条目一）</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15.</a:t>
                      </a:r>
                      <a:r>
                        <a:rPr lang="en-US" sz="800" b="0">
                          <a:latin typeface="宋体" panose="02010600030101010101" pitchFamily="2" charset="-122"/>
                          <a:ea typeface="宋体" panose="02010600030101010101" pitchFamily="2" charset="-122"/>
                          <a:cs typeface="宋体" panose="02010600030101010101" pitchFamily="2" charset="-122"/>
                        </a:rPr>
                        <a:t> 设置替补人员（原则上任务相对少的顶上）</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47015">
                <a:tc>
                  <a:txBody>
                    <a:bodyPr/>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16.</a:t>
                      </a:r>
                      <a:r>
                        <a:rPr lang="en-US" sz="800" b="0">
                          <a:latin typeface="宋体" panose="02010600030101010101" pitchFamily="2" charset="-122"/>
                          <a:ea typeface="宋体" panose="02010600030101010101" pitchFamily="2" charset="-122"/>
                          <a:cs typeface="宋体" panose="02010600030101010101" pitchFamily="2" charset="-122"/>
                        </a:rPr>
                        <a:t> 电脑硬件不稳定造成文档丢失（因为个人电脑原因导致文件丢失）</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16.</a:t>
                      </a:r>
                      <a:r>
                        <a:rPr lang="en-US" sz="800" b="0">
                          <a:latin typeface="宋体" panose="02010600030101010101" pitchFamily="2" charset="-122"/>
                          <a:ea typeface="宋体" panose="02010600030101010101" pitchFamily="2" charset="-122"/>
                          <a:cs typeface="宋体" panose="02010600030101010101" pitchFamily="2" charset="-122"/>
                        </a:rPr>
                        <a:t> 巧用GITHUB，qq,微信，百度网盘等工具</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48920">
                <a:tc>
                  <a:txBody>
                    <a:bodyPr/>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17.</a:t>
                      </a:r>
                      <a:r>
                        <a:rPr lang="en-US" sz="800" b="0">
                          <a:latin typeface="宋体" panose="02010600030101010101" pitchFamily="2" charset="-122"/>
                          <a:ea typeface="宋体" panose="02010600030101010101" pitchFamily="2" charset="-122"/>
                          <a:cs typeface="宋体" panose="02010600030101010101" pitchFamily="2" charset="-122"/>
                        </a:rPr>
                        <a:t> 组员考评不公平造成内部矛盾（对组长的绩效考评存在异议）</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17.</a:t>
                      </a:r>
                      <a:r>
                        <a:rPr lang="en-US" sz="800" b="0">
                          <a:latin typeface="宋体" panose="02010600030101010101" pitchFamily="2" charset="-122"/>
                          <a:ea typeface="宋体" panose="02010600030101010101" pitchFamily="2" charset="-122"/>
                          <a:cs typeface="宋体" panose="02010600030101010101" pitchFamily="2" charset="-122"/>
                        </a:rPr>
                        <a:t> 加强共同，完善考评制度，以项目经理为中心（项目经理全权负责）</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47650">
                <a:tc>
                  <a:txBody>
                    <a:bodyPr/>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18.</a:t>
                      </a:r>
                      <a:r>
                        <a:rPr lang="en-US" sz="800" b="0">
                          <a:latin typeface="宋体" panose="02010600030101010101" pitchFamily="2" charset="-122"/>
                          <a:ea typeface="宋体" panose="02010600030101010101" pitchFamily="2" charset="-122"/>
                          <a:cs typeface="宋体" panose="02010600030101010101" pitchFamily="2" charset="-122"/>
                        </a:rPr>
                        <a:t> 用户对界面原型有了天马行空的全新的提议（用户提出新的奇奇怪怪的要求）</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18.</a:t>
                      </a:r>
                      <a:r>
                        <a:rPr lang="en-US" sz="800" b="0">
                          <a:latin typeface="宋体" panose="02010600030101010101" pitchFamily="2" charset="-122"/>
                          <a:ea typeface="宋体" panose="02010600030101010101" pitchFamily="2" charset="-122"/>
                          <a:cs typeface="宋体" panose="02010600030101010101" pitchFamily="2" charset="-122"/>
                        </a:rPr>
                        <a:t> 加强与技术人员的同步沟通，确认工作量与可行性，允许合理范围内的变更</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47650">
                <a:tc>
                  <a:txBody>
                    <a:bodyPr/>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19.组员开会迟到（常规例会，每日例会）</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罚款50元。</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47650">
                <a:tc>
                  <a:txBody>
                    <a:bodyPr/>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20.组员不能按时完成任务</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800" b="0">
                          <a:solidFill>
                            <a:srgbClr val="000000"/>
                          </a:solidFill>
                          <a:latin typeface="宋体" panose="02010600030101010101" pitchFamily="2" charset="-122"/>
                          <a:ea typeface="宋体" panose="02010600030101010101" pitchFamily="2" charset="-122"/>
                          <a:cs typeface="宋体" panose="02010600030101010101" pitchFamily="2" charset="-122"/>
                        </a:rPr>
                        <a:t>罚款100元</a:t>
                      </a:r>
                      <a:endParaRPr lang="en-US" altLang="en-US" sz="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369716" y="1013213"/>
            <a:ext cx="2962910" cy="506730"/>
          </a:xfrm>
          <a:prstGeom prst="rect">
            <a:avLst/>
          </a:prstGeom>
        </p:spPr>
        <p:txBody>
          <a:bodyPr wrap="none">
            <a:spAutoFit/>
          </a:bodyPr>
          <a:lstStyle/>
          <a:p>
            <a:pPr lvl="0" algn="l">
              <a:lnSpc>
                <a:spcPct val="150000"/>
              </a:lnSpc>
            </a:pPr>
            <a:r>
              <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项目管理计划</a:t>
            </a:r>
            <a:r>
              <a:rPr lang="en-US" altLang="zh-CN"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a:t>
            </a:r>
            <a:r>
              <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配置管理</a:t>
            </a:r>
            <a:endPar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9" name="直接连接符 38"/>
          <p:cNvCxnSpPr/>
          <p:nvPr/>
        </p:nvCxnSpPr>
        <p:spPr>
          <a:xfrm>
            <a:off x="597429" y="1439930"/>
            <a:ext cx="592304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271197" y="1094292"/>
            <a:ext cx="779108" cy="359374"/>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文本框 41"/>
          <p:cNvSpPr txBox="1"/>
          <p:nvPr/>
        </p:nvSpPr>
        <p:spPr>
          <a:xfrm>
            <a:off x="278016" y="1077771"/>
            <a:ext cx="765470" cy="414020"/>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12</a:t>
            </a:r>
            <a:endParaRPr lang="zh-CN" altLang="en-US" sz="2100"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6040120" y="-82550"/>
            <a:ext cx="3116580" cy="1131570"/>
          </a:xfrm>
          <a:prstGeom prst="rect">
            <a:avLst/>
          </a:prstGeom>
        </p:spPr>
      </p:pic>
      <p:graphicFrame>
        <p:nvGraphicFramePr>
          <p:cNvPr id="3" name="表格 2"/>
          <p:cNvGraphicFramePr/>
          <p:nvPr/>
        </p:nvGraphicFramePr>
        <p:xfrm>
          <a:off x="1369695" y="1612265"/>
          <a:ext cx="6796405" cy="5157470"/>
        </p:xfrm>
        <a:graphic>
          <a:graphicData uri="http://schemas.openxmlformats.org/drawingml/2006/table">
            <a:tbl>
              <a:tblPr firstRow="1" bandRow="1">
                <a:tableStyleId>{5940675A-B579-460E-94D1-54222C63F5DA}</a:tableStyleId>
              </a:tblPr>
              <a:tblGrid>
                <a:gridCol w="860425"/>
                <a:gridCol w="647065"/>
                <a:gridCol w="863600"/>
                <a:gridCol w="1186180"/>
                <a:gridCol w="1296670"/>
                <a:gridCol w="1942465"/>
              </a:tblGrid>
              <a:tr h="139700">
                <a:tc>
                  <a:txBody>
                    <a:bodyPr/>
                    <a:lstStyle/>
                    <a:p>
                      <a:pPr indent="0">
                        <a:buNone/>
                      </a:pPr>
                      <a:r>
                        <a:rPr lang="en-US" sz="800" b="1">
                          <a:latin typeface="宋体" panose="02010600030101010101" pitchFamily="2" charset="-122"/>
                          <a:ea typeface="宋体" panose="02010600030101010101" pitchFamily="2" charset="-122"/>
                          <a:cs typeface="宋体" panose="02010600030101010101" pitchFamily="2" charset="-122"/>
                        </a:rPr>
                        <a:t>场景</a:t>
                      </a:r>
                      <a:endParaRPr lang="en-US" altLang="en-US" sz="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BDD6EE"/>
                    </a:solidFill>
                  </a:tcPr>
                </a:tc>
                <a:tc>
                  <a:txBody>
                    <a:bodyPr/>
                    <a:lstStyle/>
                    <a:p>
                      <a:pPr indent="0">
                        <a:buNone/>
                      </a:pPr>
                      <a:r>
                        <a:rPr lang="en-US" sz="800" b="1">
                          <a:latin typeface="宋体" panose="02010600030101010101" pitchFamily="2" charset="-122"/>
                          <a:ea typeface="宋体" panose="02010600030101010101" pitchFamily="2" charset="-122"/>
                          <a:cs typeface="宋体" panose="02010600030101010101" pitchFamily="2" charset="-122"/>
                        </a:rPr>
                        <a:t>权限</a:t>
                      </a:r>
                      <a:endParaRPr lang="en-US" altLang="en-US" sz="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BDD6EE"/>
                    </a:solidFill>
                  </a:tcPr>
                </a:tc>
                <a:tc>
                  <a:txBody>
                    <a:bodyPr/>
                    <a:lstStyle/>
                    <a:p>
                      <a:pPr indent="0">
                        <a:buNone/>
                      </a:pPr>
                      <a:r>
                        <a:rPr lang="en-US" sz="800" b="1">
                          <a:latin typeface="宋体" panose="02010600030101010101" pitchFamily="2" charset="-122"/>
                          <a:ea typeface="宋体" panose="02010600030101010101" pitchFamily="2" charset="-122"/>
                          <a:cs typeface="宋体" panose="02010600030101010101" pitchFamily="2" charset="-122"/>
                        </a:rPr>
                        <a:t>操作分支</a:t>
                      </a:r>
                      <a:endParaRPr lang="en-US" altLang="en-US" sz="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BDD6EE"/>
                    </a:solidFill>
                  </a:tcPr>
                </a:tc>
                <a:tc>
                  <a:txBody>
                    <a:bodyPr/>
                    <a:lstStyle/>
                    <a:p>
                      <a:pPr indent="0">
                        <a:buNone/>
                      </a:pPr>
                      <a:r>
                        <a:rPr lang="en-US" sz="800" b="1">
                          <a:latin typeface="宋体" panose="02010600030101010101" pitchFamily="2" charset="-122"/>
                          <a:ea typeface="宋体" panose="02010600030101010101" pitchFamily="2" charset="-122"/>
                          <a:cs typeface="宋体" panose="02010600030101010101" pitchFamily="2" charset="-122"/>
                        </a:rPr>
                        <a:t>所在目录</a:t>
                      </a:r>
                      <a:endParaRPr lang="en-US" altLang="en-US" sz="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BDD6EE"/>
                    </a:solidFill>
                  </a:tcPr>
                </a:tc>
                <a:tc>
                  <a:txBody>
                    <a:bodyPr/>
                    <a:lstStyle/>
                    <a:p>
                      <a:pPr indent="0">
                        <a:buNone/>
                      </a:pPr>
                      <a:r>
                        <a:rPr lang="en-US" sz="800" b="1">
                          <a:latin typeface="宋体" panose="02010600030101010101" pitchFamily="2" charset="-122"/>
                          <a:ea typeface="宋体" panose="02010600030101010101" pitchFamily="2" charset="-122"/>
                          <a:cs typeface="宋体" panose="02010600030101010101" pitchFamily="2" charset="-122"/>
                        </a:rPr>
                        <a:t>上传注释示例</a:t>
                      </a:r>
                      <a:endParaRPr lang="en-US" altLang="en-US" sz="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BDD6EE"/>
                    </a:solidFill>
                  </a:tcPr>
                </a:tc>
                <a:tc>
                  <a:txBody>
                    <a:bodyPr/>
                    <a:lstStyle/>
                    <a:p>
                      <a:pPr indent="0">
                        <a:buNone/>
                      </a:pPr>
                      <a:r>
                        <a:rPr lang="en-US" sz="800" b="1">
                          <a:latin typeface="宋体" panose="02010600030101010101" pitchFamily="2" charset="-122"/>
                          <a:ea typeface="宋体" panose="02010600030101010101" pitchFamily="2" charset="-122"/>
                          <a:cs typeface="宋体" panose="02010600030101010101" pitchFamily="2" charset="-122"/>
                        </a:rPr>
                        <a:t>准备工作</a:t>
                      </a:r>
                      <a:endParaRPr lang="en-US" altLang="en-US" sz="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BDD6EE"/>
                    </a:solidFill>
                  </a:tcPr>
                </a:tc>
              </a:tr>
              <a:tr h="836295">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提交个人作业</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项目组所有成员</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每个成员对应的分支</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由管理员指定</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新增个人作业《人月神话》读后感[新增的内容：XXXXX]（待修改的内容：XXXXX）</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在工作前拉取远端的最新integration分支，并以此为基础编辑，提交到自己对应的远程分支。</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835660">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协同编写某文档的0.1.0版本，提交个人所负责的工作成果</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项目组所有成员</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每个成员对应的分支</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由管理员指定</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修订《项目总体计划v0.1.0》[更改的内容：1、引言部分]（待修改的内容：XXXXX）</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在工作前拉取远端的最新integration分支，并以此为基础编辑，提交到自己对应的远程分支。</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697865">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提交由一个人负责的文件</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项目组所有成员</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每个成员对应的分支</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由管理员指定</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新增《项目计划甘特图》[新增的内容：XXXXX]（待修改的内容：XXXXX）</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在工作前拉取远端的最新integration分支，并以此为基础编辑，提交到自己对应的远程分支。</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836295">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更新现有文件</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项目组所有成员</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每个成员对应的分支</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由管理员指定</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修订《项目总体计划v0.1.0》[更改的内容：1、引言部分]（待修改的内容：XXXXX）</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在工作前拉取远端的最新integration分支，并以此为基础编辑，提交到自己对应的远程分支。</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557530">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提交整合完的[v0.1.0]文档</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配置管理员</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integration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由管理员指定</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整合提交《可行性分析v0.1.0》</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整合各个成员的工作成果到本分支，提交到远程integration分支，通知master分支进行合并。</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696595">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对配置管理系统中的文件命名进行整改</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配置管理员</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integration</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由管理员指定</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改名（《A文件名》-&gt;《B文件名》）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拉取远程master分支到本地integration 分支，修改后推送到远程integration分支,通知master分支进行合并。</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557530">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提交会议记录</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会议记录员、会议记录员</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会议录音员、记录员对应的</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由管理员指定</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000" b="0">
                          <a:latin typeface="宋体" panose="02010600030101010101" pitchFamily="2" charset="-122"/>
                          <a:ea typeface="宋体" panose="02010600030101010101" pitchFamily="2" charset="-122"/>
                          <a:cs typeface="宋体" panose="02010600030101010101" pitchFamily="2" charset="-122"/>
                        </a:rPr>
                        <a:t>提交《会议纪要-20181031》</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4" name="文本框 3"/>
          <p:cNvSpPr txBox="1"/>
          <p:nvPr/>
        </p:nvSpPr>
        <p:spPr>
          <a:xfrm>
            <a:off x="383540" y="2529840"/>
            <a:ext cx="553720" cy="368300"/>
          </a:xfrm>
          <a:prstGeom prst="rect">
            <a:avLst/>
          </a:prstGeom>
          <a:noFill/>
        </p:spPr>
        <p:txBody>
          <a:bodyPr wrap="none" rtlCol="0">
            <a:spAutoFit/>
          </a:bodyPr>
          <a:p>
            <a:r>
              <a:rPr lang="en-US" altLang="zh-CN"/>
              <a:t>[12]</a:t>
            </a:r>
            <a:endParaRPr lang="en-US" altLang="zh-CN"/>
          </a:p>
        </p:txBody>
      </p:sp>
      <p:sp>
        <p:nvSpPr>
          <p:cNvPr id="5" name="文本框 4"/>
          <p:cNvSpPr txBox="1"/>
          <p:nvPr/>
        </p:nvSpPr>
        <p:spPr>
          <a:xfrm>
            <a:off x="278130" y="1576705"/>
            <a:ext cx="2540000" cy="953135"/>
          </a:xfrm>
          <a:prstGeom prst="rect">
            <a:avLst/>
          </a:prstGeom>
          <a:noFill/>
        </p:spPr>
        <p:txBody>
          <a:bodyPr wrap="square" rtlCol="0" anchor="t">
            <a:spAutoFit/>
          </a:bodyPr>
          <a:p>
            <a:r>
              <a:rPr lang="zh-CN" altLang="en-US" sz="2800" b="1">
                <a:latin typeface="微软雅黑" panose="020B0503020204020204" pitchFamily="34" charset="-122"/>
                <a:ea typeface="微软雅黑" panose="020B0503020204020204" pitchFamily="34" charset="-122"/>
              </a:rPr>
              <a:t>提交</a:t>
            </a:r>
            <a:endParaRPr lang="zh-CN" altLang="en-US" sz="2800" b="1">
              <a:latin typeface="微软雅黑" panose="020B0503020204020204" pitchFamily="34" charset="-122"/>
              <a:ea typeface="微软雅黑" panose="020B0503020204020204" pitchFamily="34" charset="-122"/>
            </a:endParaRPr>
          </a:p>
          <a:p>
            <a:r>
              <a:rPr lang="zh-CN" altLang="en-US" sz="2800" b="1">
                <a:latin typeface="微软雅黑" panose="020B0503020204020204" pitchFamily="34" charset="-122"/>
                <a:ea typeface="微软雅黑" panose="020B0503020204020204" pitchFamily="34" charset="-122"/>
              </a:rPr>
              <a:t>规范：</a:t>
            </a:r>
            <a:endParaRPr lang="zh-CN" altLang="en-US" sz="2800" b="1">
              <a:latin typeface="微软雅黑" panose="020B0503020204020204" pitchFamily="34" charset="-122"/>
              <a:ea typeface="微软雅黑" panose="020B0503020204020204"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369716" y="1013213"/>
            <a:ext cx="2962910" cy="506730"/>
          </a:xfrm>
          <a:prstGeom prst="rect">
            <a:avLst/>
          </a:prstGeom>
        </p:spPr>
        <p:txBody>
          <a:bodyPr wrap="none">
            <a:spAutoFit/>
          </a:bodyPr>
          <a:lstStyle/>
          <a:p>
            <a:pPr lvl="0" algn="l">
              <a:lnSpc>
                <a:spcPct val="150000"/>
              </a:lnSpc>
            </a:pPr>
            <a:r>
              <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项目管理计划</a:t>
            </a:r>
            <a:r>
              <a:rPr lang="en-US" altLang="zh-CN"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a:t>
            </a:r>
            <a:r>
              <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成本管理</a:t>
            </a:r>
            <a:endPar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9" name="直接连接符 38"/>
          <p:cNvCxnSpPr/>
          <p:nvPr/>
        </p:nvCxnSpPr>
        <p:spPr>
          <a:xfrm>
            <a:off x="597429" y="1439930"/>
            <a:ext cx="592304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271197" y="1094292"/>
            <a:ext cx="779108" cy="359374"/>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文本框 41"/>
          <p:cNvSpPr txBox="1"/>
          <p:nvPr/>
        </p:nvSpPr>
        <p:spPr>
          <a:xfrm>
            <a:off x="278016" y="1077771"/>
            <a:ext cx="765470" cy="414020"/>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13</a:t>
            </a:r>
            <a:endParaRPr lang="zh-CN" altLang="en-US" sz="2100"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6040120" y="-82550"/>
            <a:ext cx="3116580" cy="1131570"/>
          </a:xfrm>
          <a:prstGeom prst="rect">
            <a:avLst/>
          </a:prstGeom>
        </p:spPr>
      </p:pic>
      <p:sp>
        <p:nvSpPr>
          <p:cNvPr id="100" name="文本框 99"/>
          <p:cNvSpPr txBox="1"/>
          <p:nvPr/>
        </p:nvSpPr>
        <p:spPr>
          <a:xfrm>
            <a:off x="1369695" y="1545590"/>
            <a:ext cx="5080000" cy="2584450"/>
          </a:xfrm>
          <a:prstGeom prst="rect">
            <a:avLst/>
          </a:prstGeom>
          <a:noFill/>
          <a:ln w="9525">
            <a:noFill/>
          </a:ln>
        </p:spPr>
        <p:txBody>
          <a:bodyPr wrap="square">
            <a:spAutoFit/>
          </a:bodyPr>
          <a:lstStyle/>
          <a:p>
            <a:pPr marL="629920" indent="-629920"/>
            <a:r>
              <a:rPr lang="zh-CN"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计量单位</a:t>
            </a:r>
            <a:r>
              <a:rPr lang="en-US" altLang="zh-CN"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sz="1050" b="0">
              <a:solidFill>
                <a:srgbClr val="000000"/>
              </a:solidFill>
              <a:latin typeface="Wingdings" panose="05000000000000000000" charset="0"/>
              <a:ea typeface="宋体" panose="02010600030101010101" pitchFamily="2" charset="-122"/>
            </a:endParaRPr>
          </a:p>
          <a:p>
            <a:pPr marL="629920" indent="-629920"/>
            <a:r>
              <a:rPr lang="en-US" sz="1200" b="0">
                <a:solidFill>
                  <a:srgbClr val="000000"/>
                </a:solidFill>
                <a:latin typeface="Wingdings" panose="05000000000000000000" charset="0"/>
                <a:ea typeface="宋体" panose="02010600030101010101" pitchFamily="2" charset="-122"/>
              </a:rPr>
              <a:t>v </a:t>
            </a:r>
            <a:r>
              <a:rPr lang="zh-CN" sz="1200" b="0">
                <a:solidFill>
                  <a:srgbClr val="000000"/>
                </a:solidFill>
                <a:latin typeface="等线" panose="02010600030101010101" pitchFamily="2" charset="-122"/>
                <a:ea typeface="宋体" panose="02010600030101010101" pitchFamily="2" charset="-122"/>
              </a:rPr>
              <a:t>薪酬：</a:t>
            </a:r>
            <a:r>
              <a:rPr lang="zh-CN" sz="1200" b="0">
                <a:solidFill>
                  <a:srgbClr val="000000"/>
                </a:solidFill>
                <a:ea typeface="宋体" panose="02010600030101010101" pitchFamily="2" charset="-122"/>
              </a:rPr>
              <a:t>元</a:t>
            </a:r>
            <a:endParaRPr lang="en-US" sz="1200" b="0">
              <a:solidFill>
                <a:srgbClr val="000000"/>
              </a:solidFill>
              <a:latin typeface="Wingdings" panose="05000000000000000000" charset="0"/>
              <a:ea typeface="宋体" panose="02010600030101010101" pitchFamily="2" charset="-122"/>
            </a:endParaRPr>
          </a:p>
          <a:p>
            <a:pPr marL="629920" indent="-629920"/>
            <a:r>
              <a:rPr lang="en-US" sz="1200" b="0">
                <a:solidFill>
                  <a:srgbClr val="000000"/>
                </a:solidFill>
                <a:latin typeface="Wingdings" panose="05000000000000000000" charset="0"/>
                <a:ea typeface="宋体" panose="02010600030101010101" pitchFamily="2" charset="-122"/>
              </a:rPr>
              <a:t>v </a:t>
            </a:r>
            <a:r>
              <a:rPr lang="zh-CN" sz="1200" b="0">
                <a:solidFill>
                  <a:srgbClr val="000000"/>
                </a:solidFill>
                <a:latin typeface="等线" panose="02010600030101010101" pitchFamily="2" charset="-122"/>
                <a:ea typeface="宋体" panose="02010600030101010101" pitchFamily="2" charset="-122"/>
              </a:rPr>
              <a:t>时薪</a:t>
            </a:r>
            <a:r>
              <a:rPr lang="zh-CN" sz="1200" b="0">
                <a:solidFill>
                  <a:srgbClr val="000000"/>
                </a:solidFill>
                <a:ea typeface="宋体" panose="02010600030101010101" pitchFamily="2" charset="-122"/>
              </a:rPr>
              <a:t>：元</a:t>
            </a:r>
            <a:r>
              <a:rPr lang="en-US" sz="1200" b="0">
                <a:solidFill>
                  <a:srgbClr val="000000"/>
                </a:solidFill>
                <a:latin typeface="等线" panose="02010600030101010101" pitchFamily="2" charset="-122"/>
                <a:ea typeface="宋体" panose="02010600030101010101" pitchFamily="2" charset="-122"/>
                <a:cs typeface="Times New Roman" panose="02020603050405020304" pitchFamily="18" charset="0"/>
              </a:rPr>
              <a:t>/</a:t>
            </a:r>
            <a:r>
              <a:rPr lang="zh-CN" sz="1200" b="0">
                <a:solidFill>
                  <a:srgbClr val="000000"/>
                </a:solidFill>
                <a:latin typeface="等线" panose="02010600030101010101" pitchFamily="2" charset="-122"/>
                <a:ea typeface="宋体" panose="02010600030101010101" pitchFamily="2" charset="-122"/>
              </a:rPr>
              <a:t>小时</a:t>
            </a:r>
            <a:endParaRPr lang="en-US" sz="1200" b="0">
              <a:solidFill>
                <a:srgbClr val="000000"/>
              </a:solidFill>
              <a:latin typeface="Wingdings" panose="05000000000000000000" charset="0"/>
              <a:ea typeface="宋体" panose="02010600030101010101" pitchFamily="2" charset="-122"/>
            </a:endParaRPr>
          </a:p>
          <a:p>
            <a:pPr marL="629920" indent="-629920"/>
            <a:r>
              <a:rPr lang="en-US" sz="1200" b="0">
                <a:solidFill>
                  <a:srgbClr val="000000"/>
                </a:solidFill>
                <a:latin typeface="Wingdings" panose="05000000000000000000" charset="0"/>
                <a:ea typeface="宋体" panose="02010600030101010101" pitchFamily="2" charset="-122"/>
              </a:rPr>
              <a:t>v </a:t>
            </a:r>
            <a:r>
              <a:rPr lang="zh-CN" sz="1200" b="0">
                <a:solidFill>
                  <a:srgbClr val="000000"/>
                </a:solidFill>
                <a:latin typeface="等线" panose="02010600030101010101" pitchFamily="2" charset="-122"/>
                <a:ea typeface="宋体" panose="02010600030101010101" pitchFamily="2" charset="-122"/>
              </a:rPr>
              <a:t>工时</a:t>
            </a:r>
            <a:r>
              <a:rPr lang="zh-CN" sz="1200" b="0">
                <a:solidFill>
                  <a:srgbClr val="000000"/>
                </a:solidFill>
                <a:ea typeface="宋体" panose="02010600030101010101" pitchFamily="2" charset="-122"/>
              </a:rPr>
              <a:t>：时</a:t>
            </a:r>
            <a:endParaRPr lang="en-US" sz="1200" b="0">
              <a:solidFill>
                <a:srgbClr val="000000"/>
              </a:solidFill>
              <a:latin typeface="Wingdings" panose="05000000000000000000" charset="0"/>
              <a:ea typeface="宋体" panose="02010600030101010101" pitchFamily="2" charset="-122"/>
            </a:endParaRPr>
          </a:p>
          <a:p>
            <a:pPr marL="629920" indent="-629920"/>
            <a:r>
              <a:rPr lang="en-US" sz="1200" b="0">
                <a:solidFill>
                  <a:srgbClr val="000000"/>
                </a:solidFill>
                <a:latin typeface="Wingdings" panose="05000000000000000000" charset="0"/>
                <a:ea typeface="宋体" panose="02010600030101010101" pitchFamily="2" charset="-122"/>
              </a:rPr>
              <a:t>v </a:t>
            </a:r>
            <a:r>
              <a:rPr lang="zh-CN" sz="1200" b="0">
                <a:solidFill>
                  <a:srgbClr val="000000"/>
                </a:solidFill>
                <a:latin typeface="等线" panose="02010600030101010101" pitchFamily="2" charset="-122"/>
                <a:ea typeface="宋体" panose="02010600030101010101" pitchFamily="2" charset="-122"/>
              </a:rPr>
              <a:t>费用</a:t>
            </a:r>
            <a:r>
              <a:rPr lang="zh-CN" sz="1200" b="0">
                <a:solidFill>
                  <a:srgbClr val="000000"/>
                </a:solidFill>
                <a:ea typeface="宋体" panose="02010600030101010101" pitchFamily="2" charset="-122"/>
              </a:rPr>
              <a:t>：元</a:t>
            </a:r>
            <a:endParaRPr lang="zh-CN" sz="1050" b="0">
              <a:solidFill>
                <a:srgbClr val="000000"/>
              </a:solidFill>
              <a:ea typeface="宋体" panose="02010600030101010101" pitchFamily="2" charset="-122"/>
            </a:endParaRPr>
          </a:p>
          <a:p>
            <a:pPr marL="629920" indent="-629920"/>
            <a:r>
              <a:rPr lang="zh-CN"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精确度</a:t>
            </a:r>
            <a:r>
              <a:rPr lang="en-US" altLang="zh-CN"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sz="1050" b="0">
              <a:solidFill>
                <a:srgbClr val="000000"/>
              </a:solidFill>
              <a:latin typeface="Wingdings" panose="05000000000000000000" charset="0"/>
              <a:ea typeface="宋体" panose="02010600030101010101" pitchFamily="2" charset="-122"/>
            </a:endParaRPr>
          </a:p>
          <a:p>
            <a:pPr marL="629920" indent="-629920"/>
            <a:r>
              <a:rPr lang="en-US" sz="1200" b="0">
                <a:solidFill>
                  <a:srgbClr val="000000"/>
                </a:solidFill>
                <a:latin typeface="Wingdings" panose="05000000000000000000" charset="0"/>
                <a:ea typeface="宋体" panose="02010600030101010101" pitchFamily="2" charset="-122"/>
              </a:rPr>
              <a:t>v </a:t>
            </a:r>
            <a:r>
              <a:rPr lang="zh-CN" sz="1200" b="0">
                <a:solidFill>
                  <a:srgbClr val="000000"/>
                </a:solidFill>
                <a:latin typeface="等线" panose="02010600030101010101" pitchFamily="2" charset="-122"/>
                <a:ea typeface="宋体" panose="02010600030101010101" pitchFamily="2" charset="-122"/>
              </a:rPr>
              <a:t>薪酬：保留小数点后两位</a:t>
            </a:r>
            <a:r>
              <a:rPr lang="en-US" sz="1200" b="0">
                <a:solidFill>
                  <a:srgbClr val="000000"/>
                </a:solidFill>
                <a:latin typeface="等线" panose="02010600030101010101" pitchFamily="2" charset="-122"/>
                <a:ea typeface="宋体" panose="02010600030101010101" pitchFamily="2" charset="-122"/>
                <a:cs typeface="Times New Roman" panose="02020603050405020304" pitchFamily="18" charset="0"/>
              </a:rPr>
              <a:t>  0.00</a:t>
            </a:r>
            <a:endParaRPr lang="en-US" sz="1200" b="0">
              <a:solidFill>
                <a:srgbClr val="000000"/>
              </a:solidFill>
              <a:latin typeface="Wingdings" panose="05000000000000000000" charset="0"/>
              <a:ea typeface="宋体" panose="02010600030101010101" pitchFamily="2" charset="-122"/>
            </a:endParaRPr>
          </a:p>
          <a:p>
            <a:pPr marL="629920" indent="-629920"/>
            <a:r>
              <a:rPr lang="en-US" sz="1200" b="0">
                <a:solidFill>
                  <a:srgbClr val="000000"/>
                </a:solidFill>
                <a:latin typeface="Wingdings" panose="05000000000000000000" charset="0"/>
                <a:ea typeface="宋体" panose="02010600030101010101" pitchFamily="2" charset="-122"/>
              </a:rPr>
              <a:t>v </a:t>
            </a:r>
            <a:r>
              <a:rPr lang="zh-CN" sz="1200" b="0">
                <a:solidFill>
                  <a:srgbClr val="000000"/>
                </a:solidFill>
                <a:latin typeface="等线" panose="02010600030101010101" pitchFamily="2" charset="-122"/>
                <a:ea typeface="宋体" panose="02010600030101010101" pitchFamily="2" charset="-122"/>
              </a:rPr>
              <a:t>时薪：保留小数点后两位</a:t>
            </a:r>
            <a:r>
              <a:rPr lang="en-US" sz="1200" b="0">
                <a:solidFill>
                  <a:srgbClr val="000000"/>
                </a:solidFill>
                <a:latin typeface="等线" panose="02010600030101010101" pitchFamily="2" charset="-122"/>
                <a:ea typeface="宋体" panose="02010600030101010101" pitchFamily="2" charset="-122"/>
                <a:cs typeface="Times New Roman" panose="02020603050405020304" pitchFamily="18" charset="0"/>
              </a:rPr>
              <a:t>  0.00</a:t>
            </a:r>
            <a:endParaRPr lang="en-US" sz="1200" b="0">
              <a:solidFill>
                <a:srgbClr val="000000"/>
              </a:solidFill>
              <a:latin typeface="Wingdings" panose="05000000000000000000" charset="0"/>
              <a:ea typeface="宋体" panose="02010600030101010101" pitchFamily="2" charset="-122"/>
            </a:endParaRPr>
          </a:p>
          <a:p>
            <a:pPr marL="629920" indent="-629920"/>
            <a:r>
              <a:rPr lang="en-US" sz="1200" b="0">
                <a:solidFill>
                  <a:srgbClr val="000000"/>
                </a:solidFill>
                <a:latin typeface="Wingdings" panose="05000000000000000000" charset="0"/>
                <a:ea typeface="宋体" panose="02010600030101010101" pitchFamily="2" charset="-122"/>
              </a:rPr>
              <a:t>v </a:t>
            </a:r>
            <a:r>
              <a:rPr lang="zh-CN" sz="1200" b="0">
                <a:solidFill>
                  <a:srgbClr val="000000"/>
                </a:solidFill>
                <a:latin typeface="等线" panose="02010600030101010101" pitchFamily="2" charset="-122"/>
                <a:ea typeface="宋体" panose="02010600030101010101" pitchFamily="2" charset="-122"/>
              </a:rPr>
              <a:t>工时：保留整数</a:t>
            </a:r>
            <a:r>
              <a:rPr lang="en-US" sz="1200" b="0">
                <a:solidFill>
                  <a:srgbClr val="000000"/>
                </a:solidFill>
                <a:latin typeface="等线" panose="02010600030101010101" pitchFamily="2" charset="-122"/>
                <a:ea typeface="宋体" panose="02010600030101010101" pitchFamily="2" charset="-122"/>
                <a:cs typeface="Times New Roman" panose="02020603050405020304" pitchFamily="18" charset="0"/>
              </a:rPr>
              <a:t>			0</a:t>
            </a:r>
            <a:endParaRPr lang="en-US" sz="1200" b="0">
              <a:solidFill>
                <a:srgbClr val="000000"/>
              </a:solidFill>
              <a:latin typeface="Wingdings" panose="05000000000000000000" charset="0"/>
              <a:ea typeface="宋体" panose="02010600030101010101" pitchFamily="2" charset="-122"/>
            </a:endParaRPr>
          </a:p>
          <a:p>
            <a:pPr marL="629920" indent="-629920"/>
            <a:r>
              <a:rPr lang="en-US" sz="1200" b="0">
                <a:solidFill>
                  <a:srgbClr val="000000"/>
                </a:solidFill>
                <a:latin typeface="Wingdings" panose="05000000000000000000" charset="0"/>
                <a:ea typeface="宋体" panose="02010600030101010101" pitchFamily="2" charset="-122"/>
              </a:rPr>
              <a:t>v </a:t>
            </a:r>
            <a:r>
              <a:rPr lang="zh-CN" sz="1200" b="0">
                <a:solidFill>
                  <a:srgbClr val="000000"/>
                </a:solidFill>
                <a:latin typeface="等线" panose="02010600030101010101" pitchFamily="2" charset="-122"/>
                <a:ea typeface="宋体" panose="02010600030101010101" pitchFamily="2" charset="-122"/>
              </a:rPr>
              <a:t>费用：保留小数点后两位</a:t>
            </a:r>
            <a:r>
              <a:rPr lang="en-US" sz="1200" b="0">
                <a:solidFill>
                  <a:srgbClr val="000000"/>
                </a:solidFill>
                <a:latin typeface="等线" panose="02010600030101010101" pitchFamily="2" charset="-122"/>
                <a:ea typeface="宋体" panose="02010600030101010101" pitchFamily="2" charset="-122"/>
                <a:cs typeface="Times New Roman" panose="02020603050405020304" pitchFamily="18" charset="0"/>
              </a:rPr>
              <a:t>  0.00</a:t>
            </a:r>
            <a:endParaRPr lang="en-US" sz="1050" b="0">
              <a:solidFill>
                <a:srgbClr val="000000"/>
              </a:solidFill>
              <a:latin typeface="等线" panose="02010600030101010101" pitchFamily="2" charset="-122"/>
              <a:ea typeface="宋体" panose="02010600030101010101" pitchFamily="2" charset="-122"/>
              <a:cs typeface="Times New Roman" panose="02020603050405020304" pitchFamily="18" charset="0"/>
            </a:endParaRPr>
          </a:p>
          <a:p>
            <a:pPr marL="629920" indent="-629920"/>
            <a:r>
              <a:rPr lang="zh-CN"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准确度</a:t>
            </a:r>
            <a:r>
              <a:rPr lang="en-US" altLang="zh-CN"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sz="1050" b="0">
              <a:ea typeface="宋体" panose="02010600030101010101" pitchFamily="2" charset="-122"/>
            </a:endParaRPr>
          </a:p>
          <a:p>
            <a:pPr marL="629920" indent="-629920"/>
            <a:r>
              <a:rPr lang="zh-CN" sz="1200" b="0">
                <a:ea typeface="宋体" panose="02010600030101010101" pitchFamily="2" charset="-122"/>
              </a:rPr>
              <a:t>活动成本估算区间 [估算值-50%*估算值 , 估算值+50%估算值</a:t>
            </a:r>
            <a:r>
              <a:rPr lang="zh-CN" sz="1050" b="0">
                <a:ea typeface="宋体" panose="02010600030101010101" pitchFamily="2" charset="-122"/>
              </a:rPr>
              <a:t>]</a:t>
            </a:r>
            <a:endParaRPr lang="zh-CN" altLang="en-US"/>
          </a:p>
        </p:txBody>
      </p:sp>
      <p:sp>
        <p:nvSpPr>
          <p:cNvPr id="3" name="文本框 2"/>
          <p:cNvSpPr txBox="1"/>
          <p:nvPr/>
        </p:nvSpPr>
        <p:spPr>
          <a:xfrm>
            <a:off x="1369695" y="4233227"/>
            <a:ext cx="5080000" cy="368300"/>
          </a:xfrm>
          <a:prstGeom prst="rect">
            <a:avLst/>
          </a:prstGeom>
          <a:noFill/>
          <a:ln w="9525">
            <a:noFill/>
          </a:ln>
        </p:spPr>
        <p:txBody>
          <a:bodyPr>
            <a:spAutoFit/>
          </a:bodyPr>
          <a:lstStyle/>
          <a:p>
            <a:pPr marL="629920" indent="-629920"/>
            <a:r>
              <a:rPr lang="zh-CN"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员工时薪</a:t>
            </a:r>
            <a:r>
              <a:rPr lang="en-US" altLang="zh-CN"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1369695" y="5938520"/>
            <a:ext cx="5751830" cy="460375"/>
          </a:xfrm>
          <a:prstGeom prst="rect">
            <a:avLst/>
          </a:prstGeom>
          <a:noFill/>
          <a:ln w="9525">
            <a:noFill/>
          </a:ln>
        </p:spPr>
        <p:txBody>
          <a:bodyPr wrap="square">
            <a:spAutoFit/>
          </a:bodyPr>
          <a:lstStyle/>
          <a:p>
            <a:pPr indent="0"/>
            <a:r>
              <a:rPr lang="en-US" altLang="zh-CN" sz="1200" b="0">
                <a:ea typeface="宋体" panose="02010600030101010101" pitchFamily="2" charset="-122"/>
              </a:rPr>
              <a:t>[13]</a:t>
            </a:r>
            <a:r>
              <a:rPr lang="zh-CN" sz="1200" b="0">
                <a:ea typeface="宋体" panose="02010600030101010101" pitchFamily="2" charset="-122"/>
              </a:rPr>
              <a:t>根据2018最新劳动人员平均工资为3</a:t>
            </a:r>
            <a:r>
              <a:rPr lang="en-US" sz="1200" b="0">
                <a:latin typeface="宋体" panose="02010600030101010101" pitchFamily="2" charset="-122"/>
              </a:rPr>
              <a:t>8.7</a:t>
            </a:r>
            <a:r>
              <a:rPr lang="zh-CN" sz="1200" b="0">
                <a:ea typeface="宋体" panose="02010600030101010101" pitchFamily="2" charset="-122"/>
              </a:rPr>
              <a:t>元/小时，it业平均工资为69.34元/小时</a:t>
            </a:r>
            <a:endParaRPr lang="zh-CN" sz="1200" b="0">
              <a:ea typeface="宋体" panose="02010600030101010101" pitchFamily="2" charset="-122"/>
            </a:endParaRPr>
          </a:p>
          <a:p>
            <a:pPr indent="0"/>
            <a:r>
              <a:rPr lang="zh-CN" altLang="en-US" sz="1200">
                <a:latin typeface="宋体" panose="02010600030101010101" pitchFamily="2" charset="-122"/>
                <a:ea typeface="宋体" panose="02010600030101010101" pitchFamily="2" charset="-122"/>
              </a:rPr>
              <a:t>但实际不发放</a:t>
            </a:r>
            <a:endParaRPr lang="zh-CN" altLang="en-US" sz="1200">
              <a:latin typeface="宋体" panose="02010600030101010101" pitchFamily="2" charset="-122"/>
              <a:ea typeface="宋体" panose="02010600030101010101" pitchFamily="2" charset="-122"/>
            </a:endParaRPr>
          </a:p>
        </p:txBody>
      </p:sp>
      <p:graphicFrame>
        <p:nvGraphicFramePr>
          <p:cNvPr id="6" name="表格 5"/>
          <p:cNvGraphicFramePr/>
          <p:nvPr/>
        </p:nvGraphicFramePr>
        <p:xfrm>
          <a:off x="1543050" y="4601210"/>
          <a:ext cx="5841365" cy="1257300"/>
        </p:xfrm>
        <a:graphic>
          <a:graphicData uri="http://schemas.openxmlformats.org/drawingml/2006/table">
            <a:tbl>
              <a:tblPr firstRow="1" bandRow="1">
                <a:tableStyleId>{5940675A-B579-460E-94D1-54222C63F5DA}</a:tableStyleId>
              </a:tblPr>
              <a:tblGrid>
                <a:gridCol w="749935"/>
                <a:gridCol w="2007870"/>
                <a:gridCol w="1379855"/>
                <a:gridCol w="1703705"/>
              </a:tblGrid>
              <a:tr h="209550">
                <a:tc>
                  <a:txBody>
                    <a:bodyPr/>
                    <a:p>
                      <a:pPr indent="0">
                        <a:buNone/>
                      </a:pPr>
                      <a:r>
                        <a:rPr lang="en-US" sz="1100" b="0">
                          <a:latin typeface="宋体" panose="02010600030101010101" pitchFamily="2" charset="-122"/>
                          <a:ea typeface="宋体" panose="02010600030101010101" pitchFamily="2" charset="-122"/>
                          <a:cs typeface="宋体" panose="02010600030101010101" pitchFamily="2" charset="-122"/>
                        </a:rPr>
                        <a:t>姓名</a:t>
                      </a:r>
                      <a:endParaRPr lang="en-US" altLang="en-US" sz="11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BDD6EE"/>
                    </a:solidFill>
                  </a:tcPr>
                </a:tc>
                <a:tc>
                  <a:txBody>
                    <a:bodyPr/>
                    <a:p>
                      <a:pPr indent="0">
                        <a:buNone/>
                      </a:pPr>
                      <a:r>
                        <a:rPr lang="en-US" sz="1100" b="0">
                          <a:latin typeface="宋体" panose="02010600030101010101" pitchFamily="2" charset="-122"/>
                          <a:ea typeface="宋体" panose="02010600030101010101" pitchFamily="2" charset="-122"/>
                          <a:cs typeface="宋体" panose="02010600030101010101" pitchFamily="2" charset="-122"/>
                        </a:rPr>
                        <a:t>工作分配</a:t>
                      </a:r>
                      <a:endParaRPr lang="en-US" altLang="en-US" sz="11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BDD6EE"/>
                    </a:solidFill>
                  </a:tcPr>
                </a:tc>
                <a:tc>
                  <a:txBody>
                    <a:bodyPr/>
                    <a:p>
                      <a:pPr indent="0">
                        <a:buNone/>
                      </a:pPr>
                      <a:r>
                        <a:rPr lang="en-US" sz="1100" b="0">
                          <a:latin typeface="宋体" panose="02010600030101010101" pitchFamily="2" charset="-122"/>
                          <a:ea typeface="宋体" panose="02010600030101010101" pitchFamily="2" charset="-122"/>
                          <a:cs typeface="宋体" panose="02010600030101010101" pitchFamily="2" charset="-122"/>
                        </a:rPr>
                        <a:t>时薪（元/小时）</a:t>
                      </a:r>
                      <a:endParaRPr lang="en-US" altLang="en-US" sz="11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BDD6EE"/>
                    </a:solidFill>
                  </a:tcPr>
                </a:tc>
                <a:tc>
                  <a:txBody>
                    <a:bodyPr/>
                    <a:p>
                      <a:pPr indent="0">
                        <a:buNone/>
                      </a:pPr>
                      <a:r>
                        <a:rPr lang="en-US" sz="1100" b="0">
                          <a:latin typeface="宋体" panose="02010600030101010101" pitchFamily="2" charset="-122"/>
                          <a:ea typeface="宋体" panose="02010600030101010101" pitchFamily="2" charset="-122"/>
                          <a:cs typeface="宋体" panose="02010600030101010101" pitchFamily="2" charset="-122"/>
                        </a:rPr>
                        <a:t>加班费（元/小时）</a:t>
                      </a:r>
                      <a:endParaRPr lang="en-US" altLang="en-US" sz="11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BDD6EE"/>
                    </a:solidFill>
                  </a:tcPr>
                </a:tc>
              </a:tr>
              <a:tr h="20955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张荣阳</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100" b="0">
                          <a:latin typeface="宋体" panose="02010600030101010101" pitchFamily="2" charset="-122"/>
                          <a:ea typeface="宋体" panose="02010600030101010101" pitchFamily="2" charset="-122"/>
                          <a:cs typeface="宋体" panose="02010600030101010101" pitchFamily="2" charset="-122"/>
                        </a:rPr>
                        <a:t>项目</a:t>
                      </a:r>
                      <a:r>
                        <a:rPr lang="en-US" sz="1100" b="0">
                          <a:latin typeface="Times New Roman" panose="02020603050405020304" pitchFamily="18" charset="0"/>
                          <a:cs typeface="Times New Roman" panose="02020603050405020304" pitchFamily="18" charset="0"/>
                        </a:rPr>
                        <a:t>经理</a:t>
                      </a:r>
                      <a:r>
                        <a:rPr lang="en-US" sz="1100" b="0">
                          <a:latin typeface="宋体" panose="02010600030101010101" pitchFamily="2" charset="-122"/>
                          <a:ea typeface="宋体" panose="02010600030101010101" pitchFamily="2" charset="-122"/>
                          <a:cs typeface="宋体" panose="02010600030101010101" pitchFamily="2" charset="-122"/>
                        </a:rPr>
                        <a:t>，会议</a:t>
                      </a:r>
                      <a:r>
                        <a:rPr lang="en-US" sz="1100" b="0">
                          <a:latin typeface="Times New Roman" panose="02020603050405020304" pitchFamily="18" charset="0"/>
                          <a:cs typeface="Times New Roman" panose="02020603050405020304" pitchFamily="18" charset="0"/>
                        </a:rPr>
                        <a:t>记录员</a:t>
                      </a:r>
                      <a:endParaRPr lang="en-US" altLang="en-US" sz="11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69.34</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69.34</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0955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赵伟宏</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100" b="0">
                          <a:latin typeface="宋体" panose="02010600030101010101" pitchFamily="2" charset="-122"/>
                          <a:ea typeface="宋体" panose="02010600030101010101" pitchFamily="2" charset="-122"/>
                          <a:cs typeface="宋体" panose="02010600030101010101" pitchFamily="2" charset="-122"/>
                        </a:rPr>
                        <a:t>Git</a:t>
                      </a:r>
                      <a:endParaRPr lang="en-US" altLang="en-US" sz="11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69.34</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69.34</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0955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刘浥</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100" b="0">
                          <a:latin typeface="宋体" panose="02010600030101010101" pitchFamily="2" charset="-122"/>
                          <a:ea typeface="宋体" panose="02010600030101010101" pitchFamily="2" charset="-122"/>
                          <a:cs typeface="宋体" panose="02010600030101010101" pitchFamily="2" charset="-122"/>
                        </a:rPr>
                        <a:t>配置</a:t>
                      </a:r>
                      <a:r>
                        <a:rPr lang="en-US" sz="1100" b="0">
                          <a:latin typeface="Times New Roman" panose="02020603050405020304" pitchFamily="18" charset="0"/>
                          <a:cs typeface="Times New Roman" panose="02020603050405020304" pitchFamily="18" charset="0"/>
                        </a:rPr>
                        <a:t>管理员</a:t>
                      </a:r>
                      <a:r>
                        <a:rPr lang="en-US" sz="1100" b="0">
                          <a:latin typeface="宋体" panose="02010600030101010101" pitchFamily="2" charset="-122"/>
                          <a:ea typeface="宋体" panose="02010600030101010101" pitchFamily="2" charset="-122"/>
                          <a:cs typeface="宋体" panose="02010600030101010101" pitchFamily="2" charset="-122"/>
                        </a:rPr>
                        <a:t>、网管</a:t>
                      </a:r>
                      <a:endParaRPr lang="en-US" altLang="en-US" sz="11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69.34</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69.34</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0955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陈帆</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100" b="0">
                          <a:latin typeface="宋体" panose="02010600030101010101" pitchFamily="2" charset="-122"/>
                          <a:ea typeface="宋体" panose="02010600030101010101" pitchFamily="2" charset="-122"/>
                          <a:cs typeface="宋体" panose="02010600030101010101" pitchFamily="2" charset="-122"/>
                        </a:rPr>
                        <a:t>录音记录员</a:t>
                      </a:r>
                      <a:endParaRPr lang="en-US" altLang="en-US" sz="11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69.34</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69.34</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09550">
                <a:tc>
                  <a:txBody>
                    <a:bodyPr/>
                    <a:p>
                      <a:pPr indent="0">
                        <a:buNone/>
                      </a:pPr>
                      <a:r>
                        <a:rPr lang="en-US" sz="1100" b="0">
                          <a:latin typeface="宋体" panose="02010600030101010101" pitchFamily="2" charset="-122"/>
                          <a:ea typeface="宋体" panose="02010600030101010101" pitchFamily="2" charset="-122"/>
                          <a:cs typeface="宋体" panose="02010600030101010101" pitchFamily="2" charset="-122"/>
                        </a:rPr>
                        <a:t>林翼力</a:t>
                      </a:r>
                      <a:endParaRPr lang="en-US" altLang="en-US" sz="11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100" b="0">
                          <a:latin typeface="宋体" panose="02010600030101010101" pitchFamily="2" charset="-122"/>
                          <a:ea typeface="宋体" panose="02010600030101010101" pitchFamily="2" charset="-122"/>
                          <a:cs typeface="宋体" panose="02010600030101010101" pitchFamily="2" charset="-122"/>
                        </a:rPr>
                        <a:t>文档管理员、计划调整员</a:t>
                      </a:r>
                      <a:endParaRPr lang="en-US" altLang="en-US" sz="11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69.34</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69.34</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369716" y="1013213"/>
            <a:ext cx="2962910" cy="506730"/>
          </a:xfrm>
          <a:prstGeom prst="rect">
            <a:avLst/>
          </a:prstGeom>
        </p:spPr>
        <p:txBody>
          <a:bodyPr wrap="none">
            <a:spAutoFit/>
          </a:bodyPr>
          <a:lstStyle/>
          <a:p>
            <a:pPr lvl="0" algn="l">
              <a:lnSpc>
                <a:spcPct val="150000"/>
              </a:lnSpc>
            </a:pPr>
            <a:r>
              <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项目管理计划</a:t>
            </a:r>
            <a:r>
              <a:rPr lang="en-US" altLang="zh-CN"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a:t>
            </a:r>
            <a:r>
              <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成本管理</a:t>
            </a:r>
            <a:endPar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9" name="直接连接符 38"/>
          <p:cNvCxnSpPr/>
          <p:nvPr/>
        </p:nvCxnSpPr>
        <p:spPr>
          <a:xfrm>
            <a:off x="597429" y="1439930"/>
            <a:ext cx="592304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271197" y="1094292"/>
            <a:ext cx="779108" cy="359374"/>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文本框 41"/>
          <p:cNvSpPr txBox="1"/>
          <p:nvPr/>
        </p:nvSpPr>
        <p:spPr>
          <a:xfrm>
            <a:off x="278016" y="1077771"/>
            <a:ext cx="765470" cy="414020"/>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13</a:t>
            </a:r>
            <a:endParaRPr lang="zh-CN" altLang="en-US" sz="2100"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6040120" y="-82550"/>
            <a:ext cx="3116580" cy="1131570"/>
          </a:xfrm>
          <a:prstGeom prst="rect">
            <a:avLst/>
          </a:prstGeom>
        </p:spPr>
      </p:pic>
      <p:sp>
        <p:nvSpPr>
          <p:cNvPr id="7" name="文本框 6"/>
          <p:cNvSpPr txBox="1"/>
          <p:nvPr/>
        </p:nvSpPr>
        <p:spPr>
          <a:xfrm>
            <a:off x="633095" y="1665605"/>
            <a:ext cx="1249680" cy="521970"/>
          </a:xfrm>
          <a:prstGeom prst="rect">
            <a:avLst/>
          </a:prstGeom>
          <a:noFill/>
        </p:spPr>
        <p:txBody>
          <a:bodyPr wrap="none" rtlCol="0">
            <a:spAutoFit/>
          </a:bodyPr>
          <a:lstStyle/>
          <a:p>
            <a:r>
              <a:rPr lang="zh-CN" altLang="en-US" sz="2800" b="1">
                <a:latin typeface="微软雅黑" panose="020B0503020204020204" pitchFamily="34" charset="-122"/>
                <a:ea typeface="微软雅黑" panose="020B0503020204020204" pitchFamily="34" charset="-122"/>
              </a:rPr>
              <a:t>预算：</a:t>
            </a:r>
            <a:endParaRPr lang="zh-CN" altLang="en-US" sz="2800" b="1">
              <a:latin typeface="微软雅黑" panose="020B0503020204020204" pitchFamily="34" charset="-122"/>
              <a:ea typeface="微软雅黑" panose="020B0503020204020204" pitchFamily="34" charset="-122"/>
            </a:endParaRPr>
          </a:p>
        </p:txBody>
      </p:sp>
      <p:sp>
        <p:nvSpPr>
          <p:cNvPr id="3" name="文本框 2"/>
          <p:cNvSpPr txBox="1"/>
          <p:nvPr/>
        </p:nvSpPr>
        <p:spPr>
          <a:xfrm>
            <a:off x="633095" y="2187575"/>
            <a:ext cx="808990" cy="368300"/>
          </a:xfrm>
          <a:prstGeom prst="rect">
            <a:avLst/>
          </a:prstGeom>
          <a:noFill/>
        </p:spPr>
        <p:txBody>
          <a:bodyPr wrap="none" rtlCol="0">
            <a:spAutoFit/>
          </a:bodyPr>
          <a:p>
            <a:r>
              <a:rPr lang="en-US" altLang="zh-CN"/>
              <a:t>[8][14]</a:t>
            </a:r>
            <a:endParaRPr lang="zh-CN" altLang="en-US"/>
          </a:p>
        </p:txBody>
      </p:sp>
      <p:pic>
        <p:nvPicPr>
          <p:cNvPr id="4" name="图片 3" descr="(JKJN962__Y[P)@_)I2{OAL"/>
          <p:cNvPicPr>
            <a:picLocks noChangeAspect="1"/>
          </p:cNvPicPr>
          <p:nvPr/>
        </p:nvPicPr>
        <p:blipFill>
          <a:blip r:embed="rId2"/>
          <a:stretch>
            <a:fillRect/>
          </a:stretch>
        </p:blipFill>
        <p:spPr>
          <a:xfrm>
            <a:off x="1627505" y="1665605"/>
            <a:ext cx="5295265" cy="497141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369716" y="1013213"/>
            <a:ext cx="2962910" cy="506730"/>
          </a:xfrm>
          <a:prstGeom prst="rect">
            <a:avLst/>
          </a:prstGeom>
        </p:spPr>
        <p:txBody>
          <a:bodyPr wrap="none">
            <a:spAutoFit/>
          </a:bodyPr>
          <a:lstStyle/>
          <a:p>
            <a:pPr lvl="0" algn="l">
              <a:lnSpc>
                <a:spcPct val="150000"/>
              </a:lnSpc>
            </a:pPr>
            <a:r>
              <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项目管理计划</a:t>
            </a:r>
            <a:r>
              <a:rPr lang="en-US" altLang="zh-CN"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a:t>
            </a:r>
            <a:r>
              <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采购管理</a:t>
            </a:r>
            <a:endPar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9" name="直接连接符 38"/>
          <p:cNvCxnSpPr/>
          <p:nvPr/>
        </p:nvCxnSpPr>
        <p:spPr>
          <a:xfrm>
            <a:off x="597429" y="1439930"/>
            <a:ext cx="592304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271197" y="1094292"/>
            <a:ext cx="779108" cy="359374"/>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文本框 41"/>
          <p:cNvSpPr txBox="1"/>
          <p:nvPr/>
        </p:nvSpPr>
        <p:spPr>
          <a:xfrm>
            <a:off x="278016" y="1077771"/>
            <a:ext cx="765470" cy="414020"/>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14</a:t>
            </a:r>
            <a:endParaRPr lang="zh-CN" altLang="en-US" sz="2100"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6040120" y="-82550"/>
            <a:ext cx="3116580" cy="1131570"/>
          </a:xfrm>
          <a:prstGeom prst="rect">
            <a:avLst/>
          </a:prstGeom>
        </p:spPr>
      </p:pic>
      <p:sp>
        <p:nvSpPr>
          <p:cNvPr id="100" name="文本框 99"/>
          <p:cNvSpPr txBox="1"/>
          <p:nvPr/>
        </p:nvSpPr>
        <p:spPr>
          <a:xfrm>
            <a:off x="1369695" y="1520507"/>
            <a:ext cx="5080000" cy="521970"/>
          </a:xfrm>
          <a:prstGeom prst="rect">
            <a:avLst/>
          </a:prstGeom>
          <a:noFill/>
          <a:ln w="9525">
            <a:noFill/>
          </a:ln>
        </p:spPr>
        <p:txBody>
          <a:bodyPr>
            <a:spAutoFit/>
          </a:bodyPr>
          <a:lstStyle/>
          <a:p>
            <a:pPr marL="450215" indent="-450215"/>
            <a:r>
              <a:rPr lang="zh-CN" sz="2800" b="1">
                <a:solidFill>
                  <a:srgbClr val="000000"/>
                </a:solidFill>
                <a:latin typeface="微软雅黑" panose="020B0503020204020204" pitchFamily="34" charset="-122"/>
                <a:ea typeface="微软雅黑" panose="020B0503020204020204" pitchFamily="34" charset="-122"/>
              </a:rPr>
              <a:t>采购内容</a:t>
            </a:r>
            <a:r>
              <a:rPr lang="zh-CN" sz="1500" b="1">
                <a:solidFill>
                  <a:srgbClr val="000000"/>
                </a:solidFill>
                <a:latin typeface="微软雅黑" panose="020B0503020204020204" pitchFamily="34" charset="-122"/>
                <a:ea typeface="微软雅黑" panose="020B0503020204020204" pitchFamily="34" charset="-122"/>
              </a:rPr>
              <a:t>：</a:t>
            </a:r>
            <a:endParaRPr lang="zh-CN" altLang="en-US">
              <a:latin typeface="微软雅黑" panose="020B0503020204020204" pitchFamily="34" charset="-122"/>
              <a:ea typeface="微软雅黑" panose="020B0503020204020204" pitchFamily="34" charset="-122"/>
            </a:endParaRPr>
          </a:p>
        </p:txBody>
      </p:sp>
      <p:graphicFrame>
        <p:nvGraphicFramePr>
          <p:cNvPr id="3" name="表格 2"/>
          <p:cNvGraphicFramePr/>
          <p:nvPr/>
        </p:nvGraphicFramePr>
        <p:xfrm>
          <a:off x="1483360" y="2042160"/>
          <a:ext cx="5267325" cy="4027805"/>
        </p:xfrm>
        <a:graphic>
          <a:graphicData uri="http://schemas.openxmlformats.org/drawingml/2006/table">
            <a:tbl>
              <a:tblPr firstRow="1" bandRow="1">
                <a:tableStyleId>{5940675A-B579-460E-94D1-54222C63F5DA}</a:tableStyleId>
              </a:tblPr>
              <a:tblGrid>
                <a:gridCol w="1276350"/>
                <a:gridCol w="1009650"/>
                <a:gridCol w="1047750"/>
                <a:gridCol w="1933575"/>
              </a:tblGrid>
              <a:tr h="242570">
                <a:tc rowSpan="2">
                  <a:txBody>
                    <a:bodyPr/>
                    <a:lstStyle/>
                    <a:p>
                      <a:pPr indent="0" algn="ctr">
                        <a:buNone/>
                      </a:pPr>
                      <a:r>
                        <a:rPr lang="en-US" sz="1100" b="1">
                          <a:solidFill>
                            <a:srgbClr val="000000"/>
                          </a:solidFill>
                          <a:latin typeface="等线" panose="02010600030101010101" pitchFamily="2" charset="-122"/>
                          <a:ea typeface="等线" panose="02010600030101010101" pitchFamily="2" charset="-122"/>
                          <a:cs typeface="等线" panose="02010600030101010101" pitchFamily="2" charset="-122"/>
                        </a:rPr>
                        <a:t>采购内容</a:t>
                      </a:r>
                      <a:endParaRPr lang="en-US" altLang="en-US" sz="1100" b="1">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DD6EE"/>
                    </a:solidFill>
                  </a:tcPr>
                </a:tc>
                <a:tc gridSpan="2">
                  <a:txBody>
                    <a:bodyPr/>
                    <a:lstStyle/>
                    <a:p>
                      <a:pPr indent="0" algn="ctr">
                        <a:buNone/>
                      </a:pPr>
                      <a:r>
                        <a:rPr lang="en-US" sz="1100" b="1">
                          <a:solidFill>
                            <a:srgbClr val="000000"/>
                          </a:solidFill>
                          <a:latin typeface="等线" panose="02010600030101010101" pitchFamily="2" charset="-122"/>
                          <a:ea typeface="等线" panose="02010600030101010101" pitchFamily="2" charset="-122"/>
                          <a:cs typeface="等线" panose="02010600030101010101" pitchFamily="2" charset="-122"/>
                        </a:rPr>
                        <a:t>货币资金</a:t>
                      </a:r>
                      <a:endParaRPr lang="en-US" altLang="en-US" sz="1100" b="1">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DD6EE"/>
                    </a:solid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rowSpan="2">
                  <a:txBody>
                    <a:bodyPr/>
                    <a:lstStyle/>
                    <a:p>
                      <a:pPr indent="0" algn="ctr">
                        <a:buNone/>
                      </a:pPr>
                      <a:r>
                        <a:rPr lang="en-US" sz="1100" b="1">
                          <a:solidFill>
                            <a:srgbClr val="000000"/>
                          </a:solidFill>
                          <a:latin typeface="等线" panose="02010600030101010101" pitchFamily="2" charset="-122"/>
                          <a:ea typeface="等线" panose="02010600030101010101" pitchFamily="2" charset="-122"/>
                          <a:cs typeface="等线" panose="02010600030101010101" pitchFamily="2" charset="-122"/>
                        </a:rPr>
                        <a:t>备注</a:t>
                      </a:r>
                      <a:endParaRPr lang="en-US" altLang="en-US" sz="1100" b="1">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DD6EE"/>
                    </a:solidFill>
                  </a:tcPr>
                </a:tc>
              </a:tr>
              <a:tr h="243205">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月投入</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E699"/>
                    </a:solid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年投入</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E699"/>
                    </a:solidFill>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r>
              <a:tr h="228600">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一、初期投入资金</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E699"/>
                    </a:solid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93.5</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42570">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（1）图书</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2EFDA"/>
                    </a:solid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54.5</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敏捷项目管理</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57835">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（2）UML建模工具</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2EFDA"/>
                    </a:solid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学习工作使用</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42570">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（3）AxureRP</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2EFDA"/>
                    </a:solid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学习工作使用</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43205">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（4）Office</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2EFDA"/>
                    </a:solid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学习工作使用</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85140">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（5）IBM Rational Software Architect</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2EFDA"/>
                    </a:solid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学习工作使用</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43205">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（6）Vmware</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2EFDA"/>
                    </a:solid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学习工作使用</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42570">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（7）墨刀</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2EFDA"/>
                    </a:solid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39</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学习工作使用</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42570">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二、初期必要投入</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E699"/>
                    </a:solid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180</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42570">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（1）域名</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2EFDA"/>
                    </a:solid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60</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约60元每年，自行购买</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43205">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（2）服务器</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2EFDA"/>
                    </a:solid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120</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约120元每年，刘浥负责</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42570">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年度总计：</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E699"/>
                    </a:solid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273.5</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100" b="0">
                          <a:solidFill>
                            <a:srgbClr val="000000"/>
                          </a:solidFill>
                          <a:latin typeface="等线" panose="02010600030101010101" pitchFamily="2" charset="-122"/>
                          <a:ea typeface="等线" panose="02010600030101010101" pitchFamily="2" charset="-122"/>
                          <a:cs typeface="等线" panose="02010600030101010101" pitchFamily="2" charset="-122"/>
                        </a:rPr>
                        <a:t>　</a:t>
                      </a:r>
                      <a:endParaRPr lang="en-US" altLang="en-US" sz="1100" b="0">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68580" marR="68580" marT="0"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4" name="文本框 3"/>
          <p:cNvSpPr txBox="1"/>
          <p:nvPr/>
        </p:nvSpPr>
        <p:spPr>
          <a:xfrm>
            <a:off x="786765" y="2245360"/>
            <a:ext cx="438150" cy="368300"/>
          </a:xfrm>
          <a:prstGeom prst="rect">
            <a:avLst/>
          </a:prstGeom>
          <a:noFill/>
        </p:spPr>
        <p:txBody>
          <a:bodyPr wrap="none" rtlCol="0">
            <a:spAutoFit/>
          </a:bodyPr>
          <a:p>
            <a:r>
              <a:rPr lang="en-US" altLang="zh-CN"/>
              <a:t>[9]</a:t>
            </a:r>
            <a:endParaRPr lang="en-US" altLang="zh-C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369716" y="1013213"/>
            <a:ext cx="1097280" cy="506730"/>
          </a:xfrm>
          <a:prstGeom prst="rect">
            <a:avLst/>
          </a:prstGeom>
        </p:spPr>
        <p:txBody>
          <a:bodyPr wrap="none">
            <a:spAutoFit/>
          </a:bodyPr>
          <a:lstStyle/>
          <a:p>
            <a:pPr lvl="0">
              <a:lnSpc>
                <a:spcPct val="150000"/>
              </a:lnSpc>
            </a:pPr>
            <a:r>
              <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参考资料</a:t>
            </a:r>
            <a:endParaRPr lang="zh-CN" altLang="zh-CN" sz="1350" b="1" kern="10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9" name="直接连接符 38"/>
          <p:cNvCxnSpPr/>
          <p:nvPr/>
        </p:nvCxnSpPr>
        <p:spPr>
          <a:xfrm>
            <a:off x="597429" y="1439930"/>
            <a:ext cx="592304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271197" y="1094292"/>
            <a:ext cx="779108" cy="359374"/>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Rectangle 1"/>
          <p:cNvSpPr>
            <a:spLocks noChangeArrowheads="1"/>
          </p:cNvSpPr>
          <p:nvPr/>
        </p:nvSpPr>
        <p:spPr bwMode="auto">
          <a:xfrm>
            <a:off x="4081463" y="17081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文本框 1"/>
          <p:cNvSpPr txBox="1"/>
          <p:nvPr/>
        </p:nvSpPr>
        <p:spPr>
          <a:xfrm>
            <a:off x="874395" y="1520190"/>
            <a:ext cx="5852160" cy="4615815"/>
          </a:xfrm>
          <a:prstGeom prst="rect">
            <a:avLst/>
          </a:prstGeom>
          <a:noFill/>
        </p:spPr>
        <p:txBody>
          <a:bodyPr wrap="square" rtlCol="0">
            <a:spAutoFit/>
          </a:bodyPr>
          <a:lstStyle/>
          <a:p>
            <a:pPr>
              <a:lnSpc>
                <a:spcPct val="150000"/>
              </a:lnSpc>
            </a:pPr>
            <a:r>
              <a:rPr lang="en-US" altLang="zh-CN" sz="1400" b="1" dirty="0">
                <a:latin typeface="微软雅黑" panose="020B0503020204020204" pitchFamily="34" charset="-122"/>
                <a:ea typeface="微软雅黑" panose="020B0503020204020204" pitchFamily="34" charset="-122"/>
                <a:cs typeface="微软雅黑" panose="020B0503020204020204" pitchFamily="34" charset="-122"/>
              </a:rPr>
              <a:t>[1]PRD2018-G07-</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需求工程项目计划</a:t>
            </a:r>
            <a:endParaRPr lang="en-US" altLang="zh-CN" sz="1400" b="1"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1400" b="1" dirty="0">
                <a:latin typeface="微软雅黑" panose="020B0503020204020204" pitchFamily="34" charset="-122"/>
                <a:ea typeface="微软雅黑" panose="020B0503020204020204" pitchFamily="34" charset="-122"/>
                <a:cs typeface="微软雅黑" panose="020B0503020204020204" pitchFamily="34" charset="-122"/>
              </a:rPr>
              <a:t>[2]PRD2018-G07-GANTT</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1400" b="1"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1400" b="1" dirty="0">
                <a:latin typeface="微软雅黑" panose="020B0503020204020204" pitchFamily="34" charset="-122"/>
                <a:ea typeface="微软雅黑" panose="020B0503020204020204" pitchFamily="34" charset="-122"/>
                <a:cs typeface="微软雅黑" panose="020B0503020204020204" pitchFamily="34" charset="-122"/>
                <a:sym typeface="+mn-ea"/>
              </a:rPr>
              <a:t>[3]PRD2018-G07-WBS</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zh-CN" altLang="en-US" sz="14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en-US" altLang="zh-CN" sz="1400" b="1" dirty="0">
                <a:latin typeface="微软雅黑" panose="020B0503020204020204" pitchFamily="34" charset="-122"/>
                <a:ea typeface="微软雅黑" panose="020B0503020204020204" pitchFamily="34" charset="-122"/>
                <a:cs typeface="微软雅黑" panose="020B0503020204020204" pitchFamily="34" charset="-122"/>
                <a:sym typeface="+mn-ea"/>
              </a:rPr>
              <a:t>[4]PRD2018-G07-</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sym typeface="+mn-ea"/>
              </a:rPr>
              <a:t>项目章程 </a:t>
            </a:r>
            <a:endParaRPr lang="zh-CN" altLang="en-US" sz="14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en-US" altLang="zh-CN" sz="1400" b="1" dirty="0">
                <a:latin typeface="微软雅黑" panose="020B0503020204020204" pitchFamily="34" charset="-122"/>
                <a:ea typeface="微软雅黑" panose="020B0503020204020204" pitchFamily="34" charset="-122"/>
                <a:cs typeface="微软雅黑" panose="020B0503020204020204" pitchFamily="34" charset="-122"/>
                <a:sym typeface="+mn-ea"/>
              </a:rPr>
              <a:t>[5]PRD2018-G07-</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sym typeface="+mn-ea"/>
              </a:rPr>
              <a:t>风险管理计划 </a:t>
            </a:r>
            <a:endParaRPr lang="zh-CN" altLang="en-US" sz="14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en-US" altLang="zh-CN" sz="1400" b="1" dirty="0">
                <a:latin typeface="微软雅黑" panose="020B0503020204020204" pitchFamily="34" charset="-122"/>
                <a:ea typeface="微软雅黑" panose="020B0503020204020204" pitchFamily="34" charset="-122"/>
                <a:cs typeface="微软雅黑" panose="020B0503020204020204" pitchFamily="34" charset="-122"/>
                <a:sym typeface="+mn-ea"/>
              </a:rPr>
              <a:t>[6]PRD2018-G07-</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sym typeface="+mn-ea"/>
              </a:rPr>
              <a:t>项目范围管理计划 </a:t>
            </a:r>
            <a:endParaRPr lang="zh-CN" altLang="en-US" sz="14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en-US" altLang="zh-CN" sz="1400" b="1" dirty="0">
                <a:latin typeface="微软雅黑" panose="020B0503020204020204" pitchFamily="34" charset="-122"/>
                <a:ea typeface="微软雅黑" panose="020B0503020204020204" pitchFamily="34" charset="-122"/>
                <a:cs typeface="微软雅黑" panose="020B0503020204020204" pitchFamily="34" charset="-122"/>
                <a:sym typeface="+mn-ea"/>
              </a:rPr>
              <a:t>[7]PRD2018-G07-</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sym typeface="+mn-ea"/>
              </a:rPr>
              <a:t>人力资源管理计划</a:t>
            </a:r>
            <a:endParaRPr lang="zh-CN" altLang="en-US" sz="14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en-US" altLang="zh-CN" sz="1400" b="1" dirty="0">
                <a:latin typeface="微软雅黑" panose="020B0503020204020204" pitchFamily="34" charset="-122"/>
                <a:ea typeface="微软雅黑" panose="020B0503020204020204" pitchFamily="34" charset="-122"/>
                <a:cs typeface="微软雅黑" panose="020B0503020204020204" pitchFamily="34" charset="-122"/>
                <a:sym typeface="+mn-ea"/>
              </a:rPr>
              <a:t>[8]PRD2018-G07-</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sym typeface="+mn-ea"/>
              </a:rPr>
              <a:t>成本管理计划</a:t>
            </a:r>
            <a:endParaRPr lang="zh-CN" altLang="en-US" sz="14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en-US" altLang="zh-CN" sz="1400" b="1" dirty="0">
                <a:latin typeface="微软雅黑" panose="020B0503020204020204" pitchFamily="34" charset="-122"/>
                <a:ea typeface="微软雅黑" panose="020B0503020204020204" pitchFamily="34" charset="-122"/>
                <a:cs typeface="微软雅黑" panose="020B0503020204020204" pitchFamily="34" charset="-122"/>
                <a:sym typeface="+mn-ea"/>
              </a:rPr>
              <a:t>[9]PRD2018-G07-</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sym typeface="+mn-ea"/>
              </a:rPr>
              <a:t>采购管理计划</a:t>
            </a:r>
            <a:endParaRPr lang="zh-CN" altLang="en-US" sz="14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en-US" altLang="zh-CN" sz="1400" b="1" dirty="0">
                <a:latin typeface="微软雅黑" panose="020B0503020204020204" pitchFamily="34" charset="-122"/>
                <a:ea typeface="微软雅黑" panose="020B0503020204020204" pitchFamily="34" charset="-122"/>
                <a:cs typeface="微软雅黑" panose="020B0503020204020204" pitchFamily="34" charset="-122"/>
                <a:sym typeface="+mn-ea"/>
              </a:rPr>
              <a:t>[10]PRD2018-G07-质量保障计划</a:t>
            </a:r>
            <a:endParaRPr lang="en-US" altLang="zh-CN" sz="14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en-US" altLang="zh-CN" sz="1400" b="1" dirty="0">
                <a:latin typeface="微软雅黑" panose="020B0503020204020204" pitchFamily="34" charset="-122"/>
                <a:ea typeface="微软雅黑" panose="020B0503020204020204" pitchFamily="34" charset="-122"/>
                <a:cs typeface="微软雅黑" panose="020B0503020204020204" pitchFamily="34" charset="-122"/>
                <a:sym typeface="+mn-ea"/>
              </a:rPr>
              <a:t>[11]PRD2018-G07-</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sym typeface="+mn-ea"/>
              </a:rPr>
              <a:t>沟通管理计划</a:t>
            </a:r>
            <a:endParaRPr lang="zh-CN" altLang="en-US" sz="14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en-US" altLang="zh-CN" sz="1400" b="1" dirty="0">
                <a:latin typeface="微软雅黑" panose="020B0503020204020204" pitchFamily="34" charset="-122"/>
                <a:ea typeface="微软雅黑" panose="020B0503020204020204" pitchFamily="34" charset="-122"/>
                <a:cs typeface="微软雅黑" panose="020B0503020204020204" pitchFamily="34" charset="-122"/>
                <a:sym typeface="+mn-ea"/>
              </a:rPr>
              <a:t>[12]PRD2018-G07-</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sym typeface="+mn-ea"/>
              </a:rPr>
              <a:t>配置管理计划</a:t>
            </a:r>
            <a:endParaRPr lang="zh-CN" altLang="en-US" sz="14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en-US" altLang="zh-CN" sz="1400" b="1" dirty="0">
                <a:latin typeface="微软雅黑" panose="020B0503020204020204" pitchFamily="34" charset="-122"/>
                <a:ea typeface="微软雅黑" panose="020B0503020204020204" pitchFamily="34" charset="-122"/>
                <a:cs typeface="微软雅黑" panose="020B0503020204020204" pitchFamily="34" charset="-122"/>
                <a:sym typeface="+mn-ea"/>
              </a:rPr>
              <a:t>[13]PRD2018-G07-SWOT</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sym typeface="+mn-ea"/>
              </a:rPr>
              <a:t>分析报告</a:t>
            </a:r>
            <a:endParaRPr lang="zh-CN" altLang="en-US" sz="14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en-US" altLang="zh-CN" sz="1400" b="1" dirty="0">
                <a:latin typeface="微软雅黑" panose="020B0503020204020204" pitchFamily="34" charset="-122"/>
                <a:ea typeface="微软雅黑" panose="020B0503020204020204" pitchFamily="34" charset="-122"/>
                <a:cs typeface="微软雅黑" panose="020B0503020204020204" pitchFamily="34" charset="-122"/>
                <a:sym typeface="+mn-ea"/>
              </a:rPr>
              <a:t>[14]</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sym typeface="+mn-ea"/>
              </a:rPr>
              <a:t>江亮儒的平均工资调查报告</a:t>
            </a:r>
            <a:endParaRPr lang="zh-CN" altLang="en-US" sz="14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5" name="图片 4"/>
          <p:cNvPicPr>
            <a:picLocks noChangeAspect="1"/>
          </p:cNvPicPr>
          <p:nvPr/>
        </p:nvPicPr>
        <p:blipFill>
          <a:blip r:embed="rId1"/>
          <a:stretch>
            <a:fillRect/>
          </a:stretch>
        </p:blipFill>
        <p:spPr>
          <a:xfrm>
            <a:off x="6068060" y="50165"/>
            <a:ext cx="3116580" cy="1131570"/>
          </a:xfrm>
          <a:prstGeom prst="rect">
            <a:avLst/>
          </a:prstGeom>
        </p:spPr>
      </p:pic>
      <p:sp>
        <p:nvSpPr>
          <p:cNvPr id="42" name="文本框 41"/>
          <p:cNvSpPr txBox="1"/>
          <p:nvPr/>
        </p:nvSpPr>
        <p:spPr>
          <a:xfrm>
            <a:off x="278016" y="1077771"/>
            <a:ext cx="765470" cy="414020"/>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15</a:t>
            </a:r>
            <a:endParaRPr lang="zh-CN" altLang="en-US" sz="21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369716" y="1013213"/>
            <a:ext cx="1097280" cy="506730"/>
          </a:xfrm>
          <a:prstGeom prst="rect">
            <a:avLst/>
          </a:prstGeom>
        </p:spPr>
        <p:txBody>
          <a:bodyPr wrap="none">
            <a:spAutoFit/>
          </a:bodyPr>
          <a:lstStyle/>
          <a:p>
            <a:pPr lvl="0">
              <a:lnSpc>
                <a:spcPct val="150000"/>
              </a:lnSpc>
            </a:pPr>
            <a:r>
              <a:rPr lang="zh-CN" altLang="en-US" b="1" kern="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个人绩效</a:t>
            </a:r>
            <a:endParaRPr lang="zh-CN" altLang="zh-CN" sz="1350" b="1" kern="100"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9" name="直接连接符 38"/>
          <p:cNvCxnSpPr/>
          <p:nvPr/>
        </p:nvCxnSpPr>
        <p:spPr>
          <a:xfrm>
            <a:off x="597429" y="1439930"/>
            <a:ext cx="592304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271197" y="1094292"/>
            <a:ext cx="779108" cy="359374"/>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Rectangle 1"/>
          <p:cNvSpPr>
            <a:spLocks noChangeArrowheads="1"/>
          </p:cNvSpPr>
          <p:nvPr/>
        </p:nvSpPr>
        <p:spPr bwMode="auto">
          <a:xfrm>
            <a:off x="4081463" y="17081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文本框 2"/>
          <p:cNvSpPr txBox="1"/>
          <p:nvPr/>
        </p:nvSpPr>
        <p:spPr>
          <a:xfrm>
            <a:off x="902335" y="1768475"/>
            <a:ext cx="7454900" cy="3415030"/>
          </a:xfrm>
          <a:prstGeom prst="rect">
            <a:avLst/>
          </a:prstGeom>
          <a:noFill/>
        </p:spPr>
        <p:txBody>
          <a:bodyPr wrap="square" rtlCol="0">
            <a:spAutoFit/>
          </a:bodyPr>
          <a:lstStyle/>
          <a:p>
            <a:pPr>
              <a:lnSpc>
                <a:spcPct val="150000"/>
              </a:lnSpc>
            </a:pPr>
            <a:r>
              <a:rPr lang="zh-CN" altLang="en-US" sz="2400" dirty="0"/>
              <a:t>张荣阳</a:t>
            </a:r>
            <a:r>
              <a:rPr lang="zh-CN" altLang="en-US" sz="2400" dirty="0" smtClean="0"/>
              <a:t>：</a:t>
            </a:r>
            <a:r>
              <a:rPr lang="en-US" altLang="zh-CN" sz="2400" dirty="0"/>
              <a:t>	92	</a:t>
            </a:r>
            <a:endParaRPr lang="en-US" altLang="zh-CN" sz="2400" dirty="0"/>
          </a:p>
          <a:p>
            <a:pPr>
              <a:lnSpc>
                <a:spcPct val="150000"/>
              </a:lnSpc>
            </a:pPr>
            <a:r>
              <a:rPr lang="zh-CN" altLang="en-US" sz="2400" dirty="0">
                <a:sym typeface="+mn-ea"/>
              </a:rPr>
              <a:t>刘浥</a:t>
            </a:r>
            <a:r>
              <a:rPr lang="zh-CN" altLang="en-US" sz="2400" dirty="0" smtClean="0">
                <a:sym typeface="+mn-ea"/>
              </a:rPr>
              <a:t>：</a:t>
            </a:r>
            <a:r>
              <a:rPr lang="en-US" sz="2400" dirty="0" smtClean="0">
                <a:sym typeface="+mn-ea"/>
              </a:rPr>
              <a:t>90</a:t>
            </a:r>
            <a:endParaRPr lang="en-US" sz="2400" dirty="0" smtClean="0">
              <a:sym typeface="+mn-ea"/>
            </a:endParaRPr>
          </a:p>
          <a:p>
            <a:pPr>
              <a:lnSpc>
                <a:spcPct val="150000"/>
              </a:lnSpc>
            </a:pPr>
            <a:r>
              <a:rPr lang="zh-CN" altLang="en-US" sz="2400" dirty="0"/>
              <a:t>赵伟宏</a:t>
            </a:r>
            <a:r>
              <a:rPr lang="zh-CN" altLang="en-US" sz="2400" dirty="0" smtClean="0"/>
              <a:t>：</a:t>
            </a:r>
            <a:r>
              <a:rPr lang="en-US" altLang="zh-CN" sz="2400" dirty="0" smtClean="0"/>
              <a:t>93		</a:t>
            </a:r>
            <a:endParaRPr lang="en-US" altLang="zh-CN" sz="2400" dirty="0" smtClean="0"/>
          </a:p>
          <a:p>
            <a:pPr>
              <a:lnSpc>
                <a:spcPct val="150000"/>
              </a:lnSpc>
            </a:pPr>
            <a:r>
              <a:rPr lang="zh-CN" altLang="en-US" sz="2400" dirty="0"/>
              <a:t>林翼力</a:t>
            </a:r>
            <a:r>
              <a:rPr lang="zh-CN" altLang="en-US" sz="2400" dirty="0" smtClean="0"/>
              <a:t>：</a:t>
            </a:r>
            <a:r>
              <a:rPr lang="en-US" altLang="zh-CN" sz="2400" dirty="0"/>
              <a:t>	94	</a:t>
            </a:r>
            <a:endParaRPr lang="en-US" altLang="zh-CN" sz="2400" dirty="0"/>
          </a:p>
          <a:p>
            <a:pPr>
              <a:lnSpc>
                <a:spcPct val="150000"/>
              </a:lnSpc>
            </a:pPr>
            <a:r>
              <a:rPr lang="zh-CN" altLang="en-US" sz="2400" dirty="0"/>
              <a:t>陈帆</a:t>
            </a:r>
            <a:r>
              <a:rPr lang="zh-CN" altLang="en-US" sz="2400" dirty="0" smtClean="0"/>
              <a:t>：</a:t>
            </a:r>
            <a:r>
              <a:rPr lang="en-US" altLang="zh-CN" sz="2400" dirty="0" smtClean="0"/>
              <a:t>94</a:t>
            </a:r>
            <a:endParaRPr lang="en-US" altLang="zh-CN" sz="2400" dirty="0"/>
          </a:p>
          <a:p>
            <a:pPr>
              <a:lnSpc>
                <a:spcPct val="150000"/>
              </a:lnSpc>
            </a:pPr>
            <a:r>
              <a:rPr lang="en-US" altLang="zh-CN" sz="2400" dirty="0"/>
              <a:t>(</a:t>
            </a:r>
            <a:r>
              <a:rPr lang="zh-CN" altLang="en-US" sz="2400" dirty="0"/>
              <a:t>分工详见会议纪要</a:t>
            </a:r>
            <a:r>
              <a:rPr lang="en-US" altLang="zh-CN" sz="2400" dirty="0"/>
              <a:t>)</a:t>
            </a:r>
            <a:endParaRPr lang="en-US" altLang="zh-CN" sz="2400" dirty="0"/>
          </a:p>
        </p:txBody>
      </p:sp>
      <p:pic>
        <p:nvPicPr>
          <p:cNvPr id="5" name="图片 4"/>
          <p:cNvPicPr>
            <a:picLocks noChangeAspect="1"/>
          </p:cNvPicPr>
          <p:nvPr/>
        </p:nvPicPr>
        <p:blipFill>
          <a:blip r:embed="rId1"/>
          <a:stretch>
            <a:fillRect/>
          </a:stretch>
        </p:blipFill>
        <p:spPr>
          <a:xfrm>
            <a:off x="6068060" y="50165"/>
            <a:ext cx="3116580" cy="1131570"/>
          </a:xfrm>
          <a:prstGeom prst="rect">
            <a:avLst/>
          </a:prstGeom>
        </p:spPr>
      </p:pic>
      <p:sp>
        <p:nvSpPr>
          <p:cNvPr id="42" name="文本框 41"/>
          <p:cNvSpPr txBox="1"/>
          <p:nvPr/>
        </p:nvSpPr>
        <p:spPr>
          <a:xfrm>
            <a:off x="278016" y="1077771"/>
            <a:ext cx="765470" cy="414020"/>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16</a:t>
            </a:r>
            <a:endParaRPr lang="zh-CN" altLang="en-US" sz="21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椭圆 41"/>
          <p:cNvSpPr/>
          <p:nvPr/>
        </p:nvSpPr>
        <p:spPr>
          <a:xfrm flipV="1">
            <a:off x="375047" y="2433092"/>
            <a:ext cx="6672263" cy="38315"/>
          </a:xfrm>
          <a:prstGeom prst="ellipse">
            <a:avLst/>
          </a:prstGeom>
          <a:gradFill flip="none" rotWithShape="1">
            <a:gsLst>
              <a:gs pos="62000">
                <a:schemeClr val="bg1"/>
              </a:gs>
              <a:gs pos="47000">
                <a:schemeClr val="tx1">
                  <a:alpha val="39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5" name="椭圆 44"/>
          <p:cNvSpPr/>
          <p:nvPr/>
        </p:nvSpPr>
        <p:spPr>
          <a:xfrm flipV="1">
            <a:off x="375047" y="3454648"/>
            <a:ext cx="6672263" cy="38315"/>
          </a:xfrm>
          <a:prstGeom prst="ellipse">
            <a:avLst/>
          </a:prstGeom>
          <a:gradFill flip="none" rotWithShape="1">
            <a:gsLst>
              <a:gs pos="70000">
                <a:schemeClr val="bg1"/>
              </a:gs>
              <a:gs pos="47000">
                <a:schemeClr val="tx1">
                  <a:alpha val="39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41" name="图片 40"/>
          <p:cNvPicPr>
            <a:picLocks noChangeAspect="1"/>
          </p:cNvPicPr>
          <p:nvPr/>
        </p:nvPicPr>
        <p:blipFill rotWithShape="1">
          <a:blip r:embed="rId1" cstate="print">
            <a:extLst>
              <a:ext uri="{28A0092B-C50C-407E-A947-70E740481C1C}">
                <a14:useLocalDpi xmlns:a14="http://schemas.microsoft.com/office/drawing/2010/main" val="0"/>
              </a:ext>
            </a:extLst>
          </a:blip>
          <a:srcRect l="156" t="30898" r="26794" b="49213"/>
          <a:stretch>
            <a:fillRect/>
          </a:stretch>
        </p:blipFill>
        <p:spPr>
          <a:xfrm>
            <a:off x="371340" y="2449624"/>
            <a:ext cx="6679678" cy="1028701"/>
          </a:xfrm>
          <a:prstGeom prst="rect">
            <a:avLst/>
          </a:prstGeom>
        </p:spPr>
      </p:pic>
      <p:sp>
        <p:nvSpPr>
          <p:cNvPr id="713" name="矩形 712"/>
          <p:cNvSpPr/>
          <p:nvPr/>
        </p:nvSpPr>
        <p:spPr>
          <a:xfrm>
            <a:off x="1" y="1197398"/>
            <a:ext cx="515109" cy="347477"/>
          </a:xfrm>
          <a:prstGeom prst="rect">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715" name="直接连接符 714"/>
          <p:cNvCxnSpPr/>
          <p:nvPr/>
        </p:nvCxnSpPr>
        <p:spPr>
          <a:xfrm>
            <a:off x="592296" y="1196784"/>
            <a:ext cx="0" cy="348706"/>
          </a:xfrm>
          <a:prstGeom prst="line">
            <a:avLst/>
          </a:prstGeom>
          <a:ln w="19050">
            <a:solidFill>
              <a:srgbClr val="346182"/>
            </a:solidFill>
          </a:ln>
        </p:spPr>
        <p:style>
          <a:lnRef idx="1">
            <a:schemeClr val="accent1"/>
          </a:lnRef>
          <a:fillRef idx="0">
            <a:schemeClr val="accent1"/>
          </a:fillRef>
          <a:effectRef idx="0">
            <a:schemeClr val="accent1"/>
          </a:effectRef>
          <a:fontRef idx="minor">
            <a:schemeClr val="tx1"/>
          </a:fontRef>
        </p:style>
      </p:cxnSp>
      <p:sp>
        <p:nvSpPr>
          <p:cNvPr id="828" name="矩形 827"/>
          <p:cNvSpPr/>
          <p:nvPr/>
        </p:nvSpPr>
        <p:spPr>
          <a:xfrm>
            <a:off x="2516142" y="2683031"/>
            <a:ext cx="2390080" cy="600164"/>
          </a:xfrm>
          <a:prstGeom prst="rect">
            <a:avLst/>
          </a:prstGeom>
        </p:spPr>
        <p:txBody>
          <a:bodyPr wrap="square">
            <a:spAutoFit/>
          </a:bodyPr>
          <a:lstStyle/>
          <a:p>
            <a:pPr algn="dist"/>
            <a:r>
              <a:rPr lang="en-US" altLang="zh-CN" sz="3300" b="1" kern="100" dirty="0">
                <a:solidFill>
                  <a:srgbClr val="315B7B"/>
                </a:solidFill>
                <a:latin typeface="微软雅黑" panose="020B0503020204020204" pitchFamily="34" charset="-122"/>
                <a:ea typeface="微软雅黑" panose="020B0503020204020204" pitchFamily="34" charset="-122"/>
                <a:cs typeface="Times New Roman" panose="02020603050405020304" pitchFamily="18" charset="0"/>
              </a:rPr>
              <a:t>THE END</a:t>
            </a:r>
            <a:endParaRPr lang="zh-CN" altLang="zh-CN" sz="2100" b="1" kern="100" dirty="0">
              <a:solidFill>
                <a:srgbClr val="315B7B"/>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文本框 4"/>
          <p:cNvSpPr txBox="1"/>
          <p:nvPr/>
        </p:nvSpPr>
        <p:spPr>
          <a:xfrm>
            <a:off x="1976843" y="4291538"/>
            <a:ext cx="3718185" cy="368300"/>
          </a:xfrm>
          <a:prstGeom prst="rect">
            <a:avLst/>
          </a:prstGeom>
          <a:noFill/>
        </p:spPr>
        <p:txBody>
          <a:bodyPr wrap="square" rtlCol="0">
            <a:spAutoFit/>
          </a:bodyPr>
          <a:lstStyle/>
          <a:p>
            <a:pPr algn="ctr"/>
            <a:r>
              <a:rPr lang="zh-CN" altLang="en-US" dirty="0">
                <a:solidFill>
                  <a:srgbClr val="346182"/>
                </a:solidFill>
                <a:latin typeface="微软雅黑" panose="020B0503020204020204" pitchFamily="34" charset="-122"/>
                <a:ea typeface="微软雅黑" panose="020B0503020204020204" pitchFamily="34" charset="-122"/>
              </a:rPr>
              <a:t>作者：</a:t>
            </a:r>
            <a:r>
              <a:rPr lang="en-US" altLang="zh-CN" dirty="0">
                <a:solidFill>
                  <a:srgbClr val="346182"/>
                </a:solidFill>
                <a:latin typeface="微软雅黑" panose="020B0503020204020204" pitchFamily="34" charset="-122"/>
                <a:ea typeface="微软雅黑" panose="020B0503020204020204" pitchFamily="34" charset="-122"/>
              </a:rPr>
              <a:t>G07</a:t>
            </a:r>
            <a:r>
              <a:rPr lang="zh-CN" altLang="en-US" dirty="0">
                <a:solidFill>
                  <a:srgbClr val="346182"/>
                </a:solidFill>
                <a:latin typeface="微软雅黑" panose="020B0503020204020204" pitchFamily="34" charset="-122"/>
                <a:ea typeface="微软雅黑" panose="020B0503020204020204" pitchFamily="34" charset="-122"/>
              </a:rPr>
              <a:t>小组全体成员</a:t>
            </a:r>
            <a:endParaRPr lang="zh-CN" altLang="en-US" dirty="0">
              <a:solidFill>
                <a:srgbClr val="346182"/>
              </a:solidFill>
              <a:latin typeface="微软雅黑" panose="020B0503020204020204" pitchFamily="34" charset="-122"/>
              <a:ea typeface="微软雅黑" panose="020B0503020204020204" pitchFamily="34" charset="-122"/>
            </a:endParaRPr>
          </a:p>
        </p:txBody>
      </p:sp>
      <p:sp>
        <p:nvSpPr>
          <p:cNvPr id="44" name="TextBox 40"/>
          <p:cNvSpPr txBox="1"/>
          <p:nvPr/>
        </p:nvSpPr>
        <p:spPr>
          <a:xfrm>
            <a:off x="624560" y="1186471"/>
            <a:ext cx="2704566" cy="369332"/>
          </a:xfrm>
          <a:prstGeom prst="rect">
            <a:avLst/>
          </a:prstGeom>
          <a:noFill/>
        </p:spPr>
        <p:txBody>
          <a:bodyPr wrap="square" rtlCol="0" anchor="ctr">
            <a:spAutoFit/>
          </a:bodyPr>
          <a:lstStyle/>
          <a:p>
            <a:r>
              <a:rPr lang="zh-CN" altLang="en-US" dirty="0">
                <a:solidFill>
                  <a:srgbClr val="346182"/>
                </a:solidFill>
                <a:latin typeface="微软雅黑" panose="020B0503020204020204" pitchFamily="34" charset="-122"/>
                <a:ea typeface="微软雅黑" panose="020B0503020204020204" pitchFamily="34" charset="-122"/>
              </a:rPr>
              <a:t>浙江大学城市学院</a:t>
            </a:r>
            <a:endParaRPr lang="zh-CN" altLang="en-US" dirty="0">
              <a:solidFill>
                <a:srgbClr val="346182"/>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6046470" y="-24130"/>
            <a:ext cx="3116580" cy="11315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28"/>
                                        </p:tgtEl>
                                        <p:attrNameLst>
                                          <p:attrName>style.visibility</p:attrName>
                                        </p:attrNameLst>
                                      </p:cBhvr>
                                      <p:to>
                                        <p:strVal val="visible"/>
                                      </p:to>
                                    </p:set>
                                    <p:animEffect transition="in" filter="fade">
                                      <p:cBhvr>
                                        <p:cTn id="7" dur="1000"/>
                                        <p:tgtEl>
                                          <p:spTgt spid="828"/>
                                        </p:tgtEl>
                                      </p:cBhvr>
                                    </p:animEffect>
                                    <p:anim calcmode="lin" valueType="num">
                                      <p:cBhvr>
                                        <p:cTn id="8" dur="1000" fill="hold"/>
                                        <p:tgtEl>
                                          <p:spTgt spid="828"/>
                                        </p:tgtEl>
                                        <p:attrNameLst>
                                          <p:attrName>ppt_x</p:attrName>
                                        </p:attrNameLst>
                                      </p:cBhvr>
                                      <p:tavLst>
                                        <p:tav tm="0">
                                          <p:val>
                                            <p:strVal val="#ppt_x"/>
                                          </p:val>
                                        </p:tav>
                                        <p:tav tm="100000">
                                          <p:val>
                                            <p:strVal val="#ppt_x"/>
                                          </p:val>
                                        </p:tav>
                                      </p:tavLst>
                                    </p:anim>
                                    <p:anim calcmode="lin" valueType="num">
                                      <p:cBhvr>
                                        <p:cTn id="9" dur="1000" fill="hold"/>
                                        <p:tgtEl>
                                          <p:spTgt spid="82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8"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直接连接符 38"/>
          <p:cNvCxnSpPr/>
          <p:nvPr/>
        </p:nvCxnSpPr>
        <p:spPr>
          <a:xfrm>
            <a:off x="597429" y="1448038"/>
            <a:ext cx="592304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271197" y="1094292"/>
            <a:ext cx="779108" cy="359374"/>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文本框 41"/>
          <p:cNvSpPr txBox="1"/>
          <p:nvPr/>
        </p:nvSpPr>
        <p:spPr>
          <a:xfrm>
            <a:off x="278016" y="1077771"/>
            <a:ext cx="765470" cy="415498"/>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1</a:t>
            </a:r>
            <a:endParaRPr lang="zh-CN" altLang="en-US" sz="2100" dirty="0">
              <a:solidFill>
                <a:schemeClr val="bg1"/>
              </a:solidFill>
              <a:latin typeface="微软雅黑" panose="020B0503020204020204" pitchFamily="34" charset="-122"/>
              <a:ea typeface="微软雅黑" panose="020B0503020204020204" pitchFamily="34" charset="-122"/>
            </a:endParaRPr>
          </a:p>
        </p:txBody>
      </p:sp>
      <p:sp>
        <p:nvSpPr>
          <p:cNvPr id="45" name="矩形 44"/>
          <p:cNvSpPr/>
          <p:nvPr/>
        </p:nvSpPr>
        <p:spPr>
          <a:xfrm>
            <a:off x="1369721" y="1115862"/>
            <a:ext cx="646331" cy="369332"/>
          </a:xfrm>
          <a:prstGeom prst="rect">
            <a:avLst/>
          </a:prstGeom>
        </p:spPr>
        <p:txBody>
          <a:bodyPr wrap="none">
            <a:spAutoFit/>
          </a:bodyPr>
          <a:lstStyle/>
          <a:p>
            <a:r>
              <a:rPr lang="zh-CN" altLang="en-US"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前言</a:t>
            </a:r>
            <a:endParaRPr lang="zh-CN" altLang="en-US" b="1" dirty="0">
              <a:solidFill>
                <a:srgbClr val="346182"/>
              </a:solidFill>
              <a:latin typeface="微软雅黑" panose="020B0503020204020204" pitchFamily="34" charset="-122"/>
              <a:ea typeface="微软雅黑" panose="020B0503020204020204" pitchFamily="34" charset="-122"/>
            </a:endParaRPr>
          </a:p>
        </p:txBody>
      </p:sp>
      <p:sp>
        <p:nvSpPr>
          <p:cNvPr id="10" name="矩形 9"/>
          <p:cNvSpPr/>
          <p:nvPr/>
        </p:nvSpPr>
        <p:spPr>
          <a:xfrm>
            <a:off x="278016" y="1347608"/>
            <a:ext cx="4736850" cy="922020"/>
          </a:xfrm>
          <a:prstGeom prst="rect">
            <a:avLst/>
          </a:prstGeom>
        </p:spPr>
        <p:txBody>
          <a:bodyPr wrap="square">
            <a:spAutoFit/>
          </a:bodyPr>
          <a:lstStyle/>
          <a:p>
            <a:pPr algn="ctr" fontAlgn="ctr">
              <a:lnSpc>
                <a:spcPct val="300000"/>
              </a:lnSpc>
              <a:spcBef>
                <a:spcPts val="7200"/>
              </a:spcBef>
            </a:pPr>
            <a:r>
              <a:rPr lang="zh-CN" altLang="en-US"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项目名称：渔</a:t>
            </a:r>
            <a:r>
              <a:rPr lang="zh-CN" altLang="zh-CN"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乐生活</a:t>
            </a:r>
            <a:r>
              <a:rPr lang="en-US" altLang="zh-CN"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app</a:t>
            </a:r>
            <a:endParaRPr lang="en-US" altLang="zh-CN"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矩形 10"/>
          <p:cNvSpPr/>
          <p:nvPr/>
        </p:nvSpPr>
        <p:spPr>
          <a:xfrm>
            <a:off x="439449" y="2221561"/>
            <a:ext cx="7485351" cy="4242013"/>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文本框 12"/>
          <p:cNvSpPr txBox="1"/>
          <p:nvPr/>
        </p:nvSpPr>
        <p:spPr>
          <a:xfrm>
            <a:off x="768681" y="2599683"/>
            <a:ext cx="6888480" cy="3107690"/>
          </a:xfrm>
          <a:prstGeom prst="rect">
            <a:avLst/>
          </a:prstGeom>
          <a:noFill/>
        </p:spPr>
        <p:txBody>
          <a:bodyPr wrap="none" rtlCol="0">
            <a:spAutoFit/>
          </a:bodyPr>
          <a:lstStyle/>
          <a:p>
            <a:pPr algn="l"/>
            <a:r>
              <a:rPr lang="zh-CN" altLang="en-US" sz="2800" b="1" dirty="0"/>
              <a:t>项目背景：</a:t>
            </a:r>
            <a:endParaRPr lang="en-US" altLang="zh-CN" sz="2400" dirty="0"/>
          </a:p>
          <a:p>
            <a:pPr algn="l"/>
            <a:r>
              <a:rPr lang="zh-CN" altLang="en-US" sz="2400" dirty="0"/>
              <a:t>现在有越来越多</a:t>
            </a:r>
            <a:r>
              <a:rPr lang="zh-CN" altLang="en-US" sz="2400" dirty="0" smtClean="0"/>
              <a:t>的钓鱼发烧友在</a:t>
            </a:r>
            <a:r>
              <a:rPr lang="zh-CN" altLang="en-US" sz="2400" dirty="0"/>
              <a:t>闲暇的时刻进行钓</a:t>
            </a:r>
            <a:endParaRPr lang="zh-CN" altLang="en-US" sz="2400" dirty="0"/>
          </a:p>
          <a:p>
            <a:pPr algn="l"/>
            <a:r>
              <a:rPr lang="zh-CN" altLang="en-US" sz="2400" dirty="0"/>
              <a:t>鱼这一项休闲娱乐活动，但是他们没有一个能够</a:t>
            </a:r>
            <a:endParaRPr lang="zh-CN" altLang="en-US" sz="2400" dirty="0"/>
          </a:p>
          <a:p>
            <a:pPr algn="l"/>
            <a:r>
              <a:rPr lang="zh-CN" altLang="en-US" sz="2400" dirty="0"/>
              <a:t>分享、交流、定位、了解渔友的状态及钓鱼的地点</a:t>
            </a:r>
            <a:endParaRPr lang="zh-CN" altLang="en-US" sz="2400" dirty="0"/>
          </a:p>
          <a:p>
            <a:pPr algn="l"/>
            <a:r>
              <a:rPr lang="zh-CN" altLang="en-US" sz="2400" dirty="0"/>
              <a:t>的软件来给他们提供信息。</a:t>
            </a:r>
            <a:endParaRPr lang="zh-CN" altLang="en-US" sz="2400" dirty="0"/>
          </a:p>
          <a:p>
            <a:pPr algn="l"/>
            <a:r>
              <a:rPr lang="zh-CN" altLang="en-US" sz="2400" dirty="0"/>
              <a:t>所以我们的老师提出了这一项目</a:t>
            </a:r>
            <a:r>
              <a:rPr lang="en-US" altLang="zh-CN" sz="2400" dirty="0"/>
              <a:t>——</a:t>
            </a:r>
            <a:r>
              <a:rPr lang="zh-CN" altLang="en-US" sz="2400" dirty="0"/>
              <a:t>能够让钓鱼的</a:t>
            </a:r>
            <a:endParaRPr lang="zh-CN" altLang="en-US" sz="2400" dirty="0"/>
          </a:p>
          <a:p>
            <a:pPr algn="l"/>
            <a:r>
              <a:rPr lang="zh-CN" altLang="en-US" sz="2400" dirty="0"/>
              <a:t>朋友们在自己的圈子里拥有一种能够便利交流、</a:t>
            </a:r>
            <a:endParaRPr lang="zh-CN" altLang="en-US" sz="2400" dirty="0"/>
          </a:p>
          <a:p>
            <a:pPr algn="l"/>
            <a:r>
              <a:rPr lang="zh-CN" altLang="en-US" sz="2400" dirty="0"/>
              <a:t>分享的app</a:t>
            </a:r>
            <a:endParaRPr lang="zh-CN" altLang="en-US" sz="2400" dirty="0"/>
          </a:p>
        </p:txBody>
      </p:sp>
      <p:pic>
        <p:nvPicPr>
          <p:cNvPr id="2" name="图片 1"/>
          <p:cNvPicPr>
            <a:picLocks noChangeAspect="1"/>
          </p:cNvPicPr>
          <p:nvPr/>
        </p:nvPicPr>
        <p:blipFill>
          <a:blip r:embed="rId1"/>
          <a:stretch>
            <a:fillRect/>
          </a:stretch>
        </p:blipFill>
        <p:spPr>
          <a:xfrm>
            <a:off x="6033770" y="259715"/>
            <a:ext cx="3116580" cy="113157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直接连接符 38"/>
          <p:cNvCxnSpPr/>
          <p:nvPr/>
        </p:nvCxnSpPr>
        <p:spPr>
          <a:xfrm>
            <a:off x="597429" y="1448038"/>
            <a:ext cx="592304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271197" y="1094292"/>
            <a:ext cx="779108" cy="359374"/>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文本框 41"/>
          <p:cNvSpPr txBox="1"/>
          <p:nvPr/>
        </p:nvSpPr>
        <p:spPr>
          <a:xfrm>
            <a:off x="278016" y="1077771"/>
            <a:ext cx="765470" cy="415498"/>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1</a:t>
            </a:r>
            <a:endParaRPr lang="zh-CN" altLang="en-US" sz="2100" dirty="0">
              <a:solidFill>
                <a:schemeClr val="bg1"/>
              </a:solidFill>
              <a:latin typeface="微软雅黑" panose="020B0503020204020204" pitchFamily="34" charset="-122"/>
              <a:ea typeface="微软雅黑" panose="020B0503020204020204" pitchFamily="34" charset="-122"/>
            </a:endParaRPr>
          </a:p>
        </p:txBody>
      </p:sp>
      <p:sp>
        <p:nvSpPr>
          <p:cNvPr id="45" name="矩形 44"/>
          <p:cNvSpPr/>
          <p:nvPr/>
        </p:nvSpPr>
        <p:spPr>
          <a:xfrm>
            <a:off x="1369721" y="1115862"/>
            <a:ext cx="640080" cy="368300"/>
          </a:xfrm>
          <a:prstGeom prst="rect">
            <a:avLst/>
          </a:prstGeom>
        </p:spPr>
        <p:txBody>
          <a:bodyPr wrap="none">
            <a:spAutoFit/>
          </a:bodyPr>
          <a:lstStyle/>
          <a:p>
            <a:r>
              <a:rPr lang="zh-CN" altLang="en-US"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前言</a:t>
            </a:r>
            <a:endParaRPr lang="zh-CN" altLang="en-US" b="1" dirty="0">
              <a:solidFill>
                <a:srgbClr val="346182"/>
              </a:solidFill>
              <a:latin typeface="微软雅黑" panose="020B0503020204020204" pitchFamily="34" charset="-122"/>
              <a:ea typeface="微软雅黑" panose="020B0503020204020204" pitchFamily="34" charset="-122"/>
            </a:endParaRPr>
          </a:p>
        </p:txBody>
      </p:sp>
      <p:sp>
        <p:nvSpPr>
          <p:cNvPr id="10" name="矩形 9"/>
          <p:cNvSpPr/>
          <p:nvPr/>
        </p:nvSpPr>
        <p:spPr>
          <a:xfrm>
            <a:off x="278016" y="1347608"/>
            <a:ext cx="4736850" cy="922020"/>
          </a:xfrm>
          <a:prstGeom prst="rect">
            <a:avLst/>
          </a:prstGeom>
        </p:spPr>
        <p:txBody>
          <a:bodyPr wrap="square">
            <a:spAutoFit/>
          </a:bodyPr>
          <a:lstStyle/>
          <a:p>
            <a:pPr algn="ctr" fontAlgn="ctr">
              <a:lnSpc>
                <a:spcPct val="300000"/>
              </a:lnSpc>
              <a:spcBef>
                <a:spcPts val="7200"/>
              </a:spcBef>
            </a:pPr>
            <a:r>
              <a:rPr lang="zh-CN" altLang="en-US"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项目名称：渔</a:t>
            </a:r>
            <a:r>
              <a:rPr lang="zh-CN" altLang="zh-CN"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乐生活</a:t>
            </a:r>
            <a:r>
              <a:rPr lang="en-US" altLang="zh-CN"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app</a:t>
            </a:r>
            <a:endParaRPr lang="en-US" altLang="zh-CN"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矩形 10"/>
          <p:cNvSpPr/>
          <p:nvPr/>
        </p:nvSpPr>
        <p:spPr>
          <a:xfrm>
            <a:off x="419764" y="2269186"/>
            <a:ext cx="7485351" cy="4242013"/>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文本框 11"/>
          <p:cNvSpPr txBox="1"/>
          <p:nvPr/>
        </p:nvSpPr>
        <p:spPr>
          <a:xfrm>
            <a:off x="724231" y="2755572"/>
            <a:ext cx="7347585" cy="3415030"/>
          </a:xfrm>
          <a:prstGeom prst="rect">
            <a:avLst/>
          </a:prstGeom>
          <a:noFill/>
        </p:spPr>
        <p:txBody>
          <a:bodyPr wrap="none" rtlCol="0">
            <a:spAutoFit/>
          </a:bodyPr>
          <a:lstStyle/>
          <a:p>
            <a:pPr algn="l"/>
            <a:r>
              <a:rPr lang="zh-CN" altLang="en-US" sz="2800" b="1" dirty="0"/>
              <a:t>业务需求：</a:t>
            </a:r>
            <a:endParaRPr lang="en-US" altLang="zh-CN" sz="2400" dirty="0"/>
          </a:p>
          <a:p>
            <a:pPr algn="l"/>
            <a:r>
              <a:rPr lang="en-US" altLang="zh-CN" sz="2400" dirty="0"/>
              <a:t>1</a:t>
            </a:r>
            <a:r>
              <a:rPr lang="zh-CN" altLang="en-US" sz="2400" dirty="0"/>
              <a:t>、在该APP中给出钓点发现</a:t>
            </a:r>
            <a:endParaRPr lang="zh-CN" altLang="en-US" sz="2400" dirty="0"/>
          </a:p>
          <a:p>
            <a:pPr algn="l"/>
            <a:r>
              <a:rPr lang="en-US" altLang="zh-CN" sz="2400" dirty="0"/>
              <a:t>2</a:t>
            </a:r>
            <a:r>
              <a:rPr lang="zh-CN" altLang="en-US" sz="2400" dirty="0"/>
              <a:t>、能够在地图中标记钓点</a:t>
            </a:r>
            <a:endParaRPr lang="zh-CN" altLang="en-US" sz="2400" dirty="0"/>
          </a:p>
          <a:p>
            <a:pPr algn="l"/>
            <a:r>
              <a:rPr lang="en-US" altLang="zh-CN" sz="2400" dirty="0"/>
              <a:t>3</a:t>
            </a:r>
            <a:r>
              <a:rPr lang="zh-CN" altLang="en-US" sz="2400" dirty="0"/>
              <a:t>、能在附近发现钓友</a:t>
            </a:r>
            <a:endParaRPr lang="zh-CN" altLang="en-US" sz="2400" dirty="0"/>
          </a:p>
          <a:p>
            <a:pPr algn="l"/>
            <a:r>
              <a:rPr lang="en-US" altLang="zh-CN" sz="2400" dirty="0"/>
              <a:t>4</a:t>
            </a:r>
            <a:r>
              <a:rPr lang="zh-CN" altLang="en-US" sz="2400" dirty="0"/>
              <a:t>、够在渔友圈中分享出这次的钓鱼地点，钓鱼收获，</a:t>
            </a:r>
            <a:endParaRPr lang="zh-CN" altLang="en-US" sz="2400" dirty="0"/>
          </a:p>
          <a:p>
            <a:pPr algn="l"/>
            <a:r>
              <a:rPr lang="en-US" altLang="zh-CN" sz="2400" dirty="0"/>
              <a:t>	</a:t>
            </a:r>
            <a:r>
              <a:rPr lang="zh-CN" altLang="en-US" sz="2400" dirty="0"/>
              <a:t>并且评论等</a:t>
            </a:r>
            <a:endParaRPr lang="zh-CN" altLang="en-US" sz="2400" dirty="0"/>
          </a:p>
          <a:p>
            <a:pPr algn="l"/>
            <a:r>
              <a:rPr lang="en-US" altLang="zh-CN" sz="2400" dirty="0"/>
              <a:t>5</a:t>
            </a:r>
            <a:r>
              <a:rPr lang="zh-CN" altLang="en-US" sz="2400" dirty="0"/>
              <a:t>、可以加渔友为好友，然后通过好友后能进行聊天</a:t>
            </a:r>
            <a:endParaRPr lang="zh-CN" altLang="en-US" sz="2400" dirty="0"/>
          </a:p>
          <a:p>
            <a:pPr algn="l"/>
            <a:r>
              <a:rPr lang="en-US" altLang="zh-CN" sz="2400" dirty="0">
                <a:sym typeface="+mn-ea"/>
              </a:rPr>
              <a:t>6</a:t>
            </a:r>
            <a:r>
              <a:rPr lang="zh-CN" altLang="en-US" sz="2400" dirty="0">
                <a:sym typeface="+mn-ea"/>
              </a:rPr>
              <a:t>、</a:t>
            </a:r>
            <a:r>
              <a:rPr lang="en-US" altLang="zh-CN" sz="2400" dirty="0"/>
              <a:t>能够发起并组织钓鱼活动并选择活动地点</a:t>
            </a:r>
            <a:endParaRPr lang="en-US" altLang="zh-CN" sz="2400" dirty="0"/>
          </a:p>
          <a:p>
            <a:pPr algn="l"/>
            <a:endParaRPr lang="en-US" altLang="zh-CN" sz="2000" dirty="0"/>
          </a:p>
        </p:txBody>
      </p:sp>
      <p:pic>
        <p:nvPicPr>
          <p:cNvPr id="2" name="图片 1"/>
          <p:cNvPicPr>
            <a:picLocks noChangeAspect="1"/>
          </p:cNvPicPr>
          <p:nvPr/>
        </p:nvPicPr>
        <p:blipFill>
          <a:blip r:embed="rId1"/>
          <a:stretch>
            <a:fillRect/>
          </a:stretch>
        </p:blipFill>
        <p:spPr>
          <a:xfrm>
            <a:off x="6033770" y="259715"/>
            <a:ext cx="3116580" cy="113157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直接连接符 38"/>
          <p:cNvCxnSpPr/>
          <p:nvPr/>
        </p:nvCxnSpPr>
        <p:spPr>
          <a:xfrm>
            <a:off x="597429" y="1448038"/>
            <a:ext cx="592304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271197" y="1094292"/>
            <a:ext cx="779108" cy="359374"/>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文本框 41"/>
          <p:cNvSpPr txBox="1"/>
          <p:nvPr/>
        </p:nvSpPr>
        <p:spPr>
          <a:xfrm>
            <a:off x="278016" y="1077771"/>
            <a:ext cx="765470" cy="414020"/>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2</a:t>
            </a:r>
            <a:endParaRPr lang="en-US" altLang="zh-CN" sz="2100"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278016" y="1391423"/>
            <a:ext cx="4736850" cy="922020"/>
          </a:xfrm>
          <a:prstGeom prst="rect">
            <a:avLst/>
          </a:prstGeom>
        </p:spPr>
        <p:txBody>
          <a:bodyPr wrap="square">
            <a:spAutoFit/>
          </a:bodyPr>
          <a:lstStyle/>
          <a:p>
            <a:pPr algn="ctr" fontAlgn="ctr">
              <a:lnSpc>
                <a:spcPct val="300000"/>
              </a:lnSpc>
              <a:spcBef>
                <a:spcPts val="7200"/>
              </a:spcBef>
            </a:pPr>
            <a:r>
              <a:rPr lang="zh-CN" altLang="en-US"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项目名称：渔</a:t>
            </a:r>
            <a:r>
              <a:rPr lang="zh-CN" altLang="zh-CN"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乐生活</a:t>
            </a:r>
            <a:r>
              <a:rPr lang="en-US" altLang="zh-CN"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app</a:t>
            </a:r>
            <a:endParaRPr lang="en-US" altLang="zh-CN"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矩形 10"/>
          <p:cNvSpPr/>
          <p:nvPr/>
        </p:nvSpPr>
        <p:spPr>
          <a:xfrm>
            <a:off x="439449" y="2221561"/>
            <a:ext cx="7485351" cy="4242013"/>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文本框 12"/>
          <p:cNvSpPr txBox="1"/>
          <p:nvPr/>
        </p:nvSpPr>
        <p:spPr>
          <a:xfrm>
            <a:off x="768681" y="2599683"/>
            <a:ext cx="6888480" cy="2368550"/>
          </a:xfrm>
          <a:prstGeom prst="rect">
            <a:avLst/>
          </a:prstGeom>
          <a:noFill/>
        </p:spPr>
        <p:txBody>
          <a:bodyPr wrap="none" rtlCol="0">
            <a:spAutoFit/>
          </a:bodyPr>
          <a:lstStyle/>
          <a:p>
            <a:pPr algn="l"/>
            <a:r>
              <a:rPr lang="zh-CN" altLang="en-US" sz="2800" b="1" dirty="0"/>
              <a:t>业务基本目标：</a:t>
            </a:r>
            <a:endParaRPr lang="en-US" altLang="zh-CN" sz="2400" dirty="0"/>
          </a:p>
          <a:p>
            <a:pPr algn="l"/>
            <a:r>
              <a:rPr lang="zh-CN" altLang="en-US" sz="2400" dirty="0"/>
              <a:t>设计出一款专门为渔友设计使用的app，他们能</a:t>
            </a:r>
            <a:endParaRPr lang="zh-CN" altLang="en-US" sz="2400" dirty="0"/>
          </a:p>
          <a:p>
            <a:pPr algn="l"/>
            <a:r>
              <a:rPr lang="zh-CN" altLang="en-US" sz="2400" dirty="0"/>
              <a:t>通过查看地图来获取或者分享钓点，能通过交友</a:t>
            </a:r>
            <a:endParaRPr lang="zh-CN" altLang="en-US" sz="2400" dirty="0"/>
          </a:p>
          <a:p>
            <a:pPr algn="l"/>
            <a:r>
              <a:rPr lang="zh-CN" altLang="en-US" sz="2400" dirty="0"/>
              <a:t>模块约认识的钓友一起钓鱼，能通过加好友来进行</a:t>
            </a:r>
            <a:endParaRPr lang="zh-CN" altLang="en-US" sz="2400" dirty="0"/>
          </a:p>
          <a:p>
            <a:pPr algn="l"/>
            <a:r>
              <a:rPr lang="zh-CN" altLang="en-US" sz="2400" dirty="0"/>
              <a:t>聊天，然后在渔友圈进行分享自己的动态，包括</a:t>
            </a:r>
            <a:endParaRPr lang="zh-CN" altLang="en-US" sz="2400" dirty="0"/>
          </a:p>
          <a:p>
            <a:pPr algn="l"/>
            <a:r>
              <a:rPr lang="zh-CN" altLang="en-US" sz="2400" dirty="0"/>
              <a:t>钓点、收获等，</a:t>
            </a:r>
            <a:r>
              <a:rPr lang="zh-CN" altLang="en-US" sz="2400" dirty="0">
                <a:sym typeface="+mn-ea"/>
              </a:rPr>
              <a:t>还能发起和组织钓鱼活动。</a:t>
            </a:r>
            <a:endParaRPr lang="zh-CN" altLang="en-US" sz="2400" dirty="0"/>
          </a:p>
        </p:txBody>
      </p:sp>
      <p:pic>
        <p:nvPicPr>
          <p:cNvPr id="2" name="图片 1"/>
          <p:cNvPicPr>
            <a:picLocks noChangeAspect="1"/>
          </p:cNvPicPr>
          <p:nvPr/>
        </p:nvPicPr>
        <p:blipFill>
          <a:blip r:embed="rId1"/>
          <a:stretch>
            <a:fillRect/>
          </a:stretch>
        </p:blipFill>
        <p:spPr>
          <a:xfrm>
            <a:off x="6033770" y="259715"/>
            <a:ext cx="3116580" cy="1131570"/>
          </a:xfrm>
          <a:prstGeom prst="rect">
            <a:avLst/>
          </a:prstGeom>
        </p:spPr>
      </p:pic>
      <p:sp>
        <p:nvSpPr>
          <p:cNvPr id="3" name="文本框 2"/>
          <p:cNvSpPr txBox="1"/>
          <p:nvPr/>
        </p:nvSpPr>
        <p:spPr>
          <a:xfrm>
            <a:off x="1323975" y="1085215"/>
            <a:ext cx="1097280" cy="368300"/>
          </a:xfrm>
          <a:prstGeom prst="rect">
            <a:avLst/>
          </a:prstGeom>
          <a:noFill/>
        </p:spPr>
        <p:txBody>
          <a:bodyPr wrap="none" rtlCol="0" anchor="t">
            <a:spAutoFit/>
          </a:bodyPr>
          <a:lstStyle/>
          <a:p>
            <a:r>
              <a:rPr lang="zh-CN" altLang="en-US"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项目概述</a:t>
            </a:r>
            <a:endParaRPr lang="zh-CN" altLang="en-US"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直接连接符 38"/>
          <p:cNvCxnSpPr/>
          <p:nvPr/>
        </p:nvCxnSpPr>
        <p:spPr>
          <a:xfrm>
            <a:off x="597429" y="1448038"/>
            <a:ext cx="592304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271197" y="1094292"/>
            <a:ext cx="779108" cy="359374"/>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文本框 41"/>
          <p:cNvSpPr txBox="1"/>
          <p:nvPr/>
        </p:nvSpPr>
        <p:spPr>
          <a:xfrm>
            <a:off x="278016" y="1077771"/>
            <a:ext cx="765470" cy="414020"/>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2</a:t>
            </a:r>
            <a:endParaRPr lang="en-US" altLang="zh-CN" sz="2100"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278016" y="1391423"/>
            <a:ext cx="4736850" cy="922020"/>
          </a:xfrm>
          <a:prstGeom prst="rect">
            <a:avLst/>
          </a:prstGeom>
        </p:spPr>
        <p:txBody>
          <a:bodyPr wrap="square">
            <a:spAutoFit/>
          </a:bodyPr>
          <a:lstStyle/>
          <a:p>
            <a:pPr algn="ctr" fontAlgn="ctr">
              <a:lnSpc>
                <a:spcPct val="300000"/>
              </a:lnSpc>
              <a:spcBef>
                <a:spcPts val="7200"/>
              </a:spcBef>
            </a:pPr>
            <a:r>
              <a:rPr lang="zh-CN" altLang="en-US"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项目名称：渔</a:t>
            </a:r>
            <a:r>
              <a:rPr lang="zh-CN" altLang="zh-CN"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乐生活</a:t>
            </a:r>
            <a:r>
              <a:rPr lang="en-US" altLang="zh-CN"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app</a:t>
            </a:r>
            <a:endParaRPr lang="en-US" altLang="zh-CN"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矩形 10"/>
          <p:cNvSpPr/>
          <p:nvPr/>
        </p:nvSpPr>
        <p:spPr>
          <a:xfrm>
            <a:off x="439449" y="2221561"/>
            <a:ext cx="7485351" cy="4242013"/>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文本框 12"/>
          <p:cNvSpPr txBox="1"/>
          <p:nvPr/>
        </p:nvSpPr>
        <p:spPr>
          <a:xfrm>
            <a:off x="439116" y="2442203"/>
            <a:ext cx="7671435" cy="4123055"/>
          </a:xfrm>
          <a:prstGeom prst="rect">
            <a:avLst/>
          </a:prstGeom>
          <a:noFill/>
        </p:spPr>
        <p:txBody>
          <a:bodyPr wrap="none" rtlCol="0">
            <a:spAutoFit/>
          </a:bodyPr>
          <a:lstStyle/>
          <a:p>
            <a:pPr algn="l"/>
            <a:r>
              <a:rPr lang="en-US" altLang="zh-CN" sz="2800" b="1" dirty="0"/>
              <a:t>SWOT</a:t>
            </a:r>
            <a:r>
              <a:rPr lang="zh-CN" altLang="en-US" sz="2800" b="1" dirty="0"/>
              <a:t>：</a:t>
            </a:r>
            <a:endParaRPr lang="en-US" altLang="zh-CN" sz="2400" dirty="0"/>
          </a:p>
          <a:p>
            <a:pPr algn="l"/>
            <a:r>
              <a:rPr lang="en-US" altLang="zh-CN" b="1" dirty="0"/>
              <a:t>S（优势）</a:t>
            </a:r>
            <a:r>
              <a:rPr lang="en-US" altLang="zh-CN" dirty="0"/>
              <a:t>：</a:t>
            </a:r>
            <a:endParaRPr lang="en-US" altLang="zh-CN" dirty="0"/>
          </a:p>
          <a:p>
            <a:pPr algn="l"/>
            <a:r>
              <a:rPr lang="en-US" altLang="zh-CN" dirty="0"/>
              <a:t>1.小组成员都具备一定的开发经验与编程能力；</a:t>
            </a:r>
            <a:endParaRPr lang="en-US" altLang="zh-CN" dirty="0"/>
          </a:p>
          <a:p>
            <a:pPr algn="l"/>
            <a:r>
              <a:rPr lang="en-US" altLang="zh-CN" dirty="0"/>
              <a:t>2.张荣阳，刘浥对钓鱼活动有一定的了解，可以为功能设计提供一定建议；</a:t>
            </a:r>
            <a:endParaRPr lang="en-US" altLang="zh-CN" dirty="0"/>
          </a:p>
          <a:p>
            <a:pPr algn="l"/>
            <a:r>
              <a:rPr lang="en-US" altLang="zh-CN" dirty="0"/>
              <a:t>3.本项目的发起人是一位高端钓鱼发烧友，非常了解钓友们的日常需求，</a:t>
            </a:r>
            <a:endParaRPr lang="en-US" altLang="zh-CN" dirty="0"/>
          </a:p>
          <a:p>
            <a:pPr algn="l"/>
            <a:r>
              <a:rPr lang="en-US" altLang="zh-CN" dirty="0"/>
              <a:t>有了他的指导，我们在需求开发的总体方向上不会出现太大偏差；</a:t>
            </a:r>
            <a:endParaRPr lang="en-US" altLang="zh-CN" dirty="0"/>
          </a:p>
          <a:p>
            <a:pPr algn="l"/>
            <a:r>
              <a:rPr lang="en-US" altLang="zh-CN" dirty="0"/>
              <a:t>4.小组成员各有所长，同时也对项目满怀热情和信心。</a:t>
            </a:r>
            <a:endParaRPr lang="en-US" altLang="zh-CN" dirty="0"/>
          </a:p>
          <a:p>
            <a:pPr algn="l"/>
            <a:r>
              <a:rPr lang="en-US" altLang="zh-CN" b="1" dirty="0"/>
              <a:t>W（劣势）：</a:t>
            </a:r>
            <a:endParaRPr lang="en-US" altLang="zh-CN" dirty="0"/>
          </a:p>
          <a:p>
            <a:pPr algn="l"/>
            <a:r>
              <a:rPr lang="en-US" altLang="zh-CN" dirty="0"/>
              <a:t>1.本次项目开发全部要从需求获取开始做起，需要通过界面原型设计</a:t>
            </a:r>
            <a:endParaRPr lang="en-US" altLang="zh-CN" dirty="0"/>
          </a:p>
          <a:p>
            <a:pPr algn="l"/>
            <a:r>
              <a:rPr lang="en-US" altLang="zh-CN" dirty="0"/>
              <a:t>快速迭代更新；</a:t>
            </a:r>
            <a:endParaRPr lang="en-US" altLang="zh-CN" dirty="0"/>
          </a:p>
          <a:p>
            <a:pPr algn="l"/>
            <a:r>
              <a:rPr lang="en-US" altLang="zh-CN" dirty="0"/>
              <a:t>2.小组内部缺乏对界面原型很熟练的成员；</a:t>
            </a:r>
            <a:endParaRPr lang="en-US" altLang="zh-CN" dirty="0"/>
          </a:p>
          <a:p>
            <a:pPr algn="l"/>
            <a:r>
              <a:rPr lang="en-US" altLang="zh-CN" dirty="0"/>
              <a:t>3.项目时间紧迫，要求严格。</a:t>
            </a:r>
            <a:endParaRPr lang="en-US" altLang="zh-CN" dirty="0"/>
          </a:p>
          <a:p>
            <a:pPr algn="l"/>
            <a:r>
              <a:rPr lang="en-US" altLang="zh-CN" dirty="0"/>
              <a:t>4.第一次使用敏捷开发模式，可能对成员的自主性要求比较高。</a:t>
            </a:r>
            <a:endParaRPr lang="en-US" altLang="zh-CN" dirty="0"/>
          </a:p>
          <a:p>
            <a:pPr algn="l"/>
            <a:endParaRPr lang="en-US" altLang="zh-CN" dirty="0"/>
          </a:p>
        </p:txBody>
      </p:sp>
      <p:pic>
        <p:nvPicPr>
          <p:cNvPr id="2" name="图片 1"/>
          <p:cNvPicPr>
            <a:picLocks noChangeAspect="1"/>
          </p:cNvPicPr>
          <p:nvPr/>
        </p:nvPicPr>
        <p:blipFill>
          <a:blip r:embed="rId1"/>
          <a:stretch>
            <a:fillRect/>
          </a:stretch>
        </p:blipFill>
        <p:spPr>
          <a:xfrm>
            <a:off x="6033770" y="259715"/>
            <a:ext cx="3116580" cy="1131570"/>
          </a:xfrm>
          <a:prstGeom prst="rect">
            <a:avLst/>
          </a:prstGeom>
        </p:spPr>
      </p:pic>
      <p:sp>
        <p:nvSpPr>
          <p:cNvPr id="3" name="文本框 2"/>
          <p:cNvSpPr txBox="1"/>
          <p:nvPr/>
        </p:nvSpPr>
        <p:spPr>
          <a:xfrm>
            <a:off x="1323975" y="1085215"/>
            <a:ext cx="1097280" cy="368300"/>
          </a:xfrm>
          <a:prstGeom prst="rect">
            <a:avLst/>
          </a:prstGeom>
          <a:noFill/>
        </p:spPr>
        <p:txBody>
          <a:bodyPr wrap="none" rtlCol="0" anchor="t">
            <a:spAutoFit/>
          </a:bodyPr>
          <a:lstStyle/>
          <a:p>
            <a:r>
              <a:rPr lang="zh-CN" altLang="en-US"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项目概述</a:t>
            </a:r>
            <a:endParaRPr lang="zh-CN" altLang="en-US"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直接连接符 38"/>
          <p:cNvCxnSpPr/>
          <p:nvPr/>
        </p:nvCxnSpPr>
        <p:spPr>
          <a:xfrm>
            <a:off x="597429" y="1448038"/>
            <a:ext cx="592304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271197" y="1094292"/>
            <a:ext cx="779108" cy="359374"/>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文本框 41"/>
          <p:cNvSpPr txBox="1"/>
          <p:nvPr/>
        </p:nvSpPr>
        <p:spPr>
          <a:xfrm>
            <a:off x="278016" y="1077771"/>
            <a:ext cx="765470" cy="414020"/>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2</a:t>
            </a:r>
            <a:endParaRPr lang="en-US" altLang="zh-CN" sz="2100"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278016" y="1391423"/>
            <a:ext cx="4736850" cy="922020"/>
          </a:xfrm>
          <a:prstGeom prst="rect">
            <a:avLst/>
          </a:prstGeom>
        </p:spPr>
        <p:txBody>
          <a:bodyPr wrap="square">
            <a:spAutoFit/>
          </a:bodyPr>
          <a:lstStyle/>
          <a:p>
            <a:pPr algn="ctr" fontAlgn="ctr">
              <a:lnSpc>
                <a:spcPct val="300000"/>
              </a:lnSpc>
              <a:spcBef>
                <a:spcPts val="7200"/>
              </a:spcBef>
            </a:pPr>
            <a:r>
              <a:rPr lang="zh-CN" altLang="en-US"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项目名称：渔</a:t>
            </a:r>
            <a:r>
              <a:rPr lang="zh-CN" altLang="zh-CN"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乐生活</a:t>
            </a:r>
            <a:r>
              <a:rPr lang="en-US" altLang="zh-CN"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rPr>
              <a:t>app</a:t>
            </a:r>
            <a:endParaRPr lang="en-US" altLang="zh-CN"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矩形 10"/>
          <p:cNvSpPr/>
          <p:nvPr/>
        </p:nvSpPr>
        <p:spPr>
          <a:xfrm>
            <a:off x="439449" y="2221561"/>
            <a:ext cx="7485351" cy="4242013"/>
          </a:xfrm>
          <a:prstGeom prst="rect">
            <a:avLst/>
          </a:prstGeom>
          <a:noFill/>
          <a:ln w="12700">
            <a:solidFill>
              <a:srgbClr val="3461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文本框 12"/>
          <p:cNvSpPr txBox="1"/>
          <p:nvPr/>
        </p:nvSpPr>
        <p:spPr>
          <a:xfrm>
            <a:off x="439116" y="2586348"/>
            <a:ext cx="6757035" cy="2738120"/>
          </a:xfrm>
          <a:prstGeom prst="rect">
            <a:avLst/>
          </a:prstGeom>
          <a:noFill/>
        </p:spPr>
        <p:txBody>
          <a:bodyPr wrap="none" rtlCol="0">
            <a:spAutoFit/>
          </a:bodyPr>
          <a:lstStyle/>
          <a:p>
            <a:pPr algn="l"/>
            <a:r>
              <a:rPr lang="en-US" altLang="zh-CN" sz="2800" b="1" dirty="0"/>
              <a:t>SWOT</a:t>
            </a:r>
            <a:r>
              <a:rPr lang="zh-CN" altLang="en-US" sz="2800" b="1" dirty="0"/>
              <a:t>：</a:t>
            </a:r>
            <a:endParaRPr lang="en-US" altLang="zh-CN" dirty="0"/>
          </a:p>
          <a:p>
            <a:pPr algn="l"/>
            <a:r>
              <a:rPr lang="en-US" altLang="zh-CN" b="1" dirty="0"/>
              <a:t>O（机会）：</a:t>
            </a:r>
            <a:endParaRPr lang="en-US" altLang="zh-CN" dirty="0"/>
          </a:p>
          <a:p>
            <a:pPr algn="l"/>
            <a:r>
              <a:rPr lang="en-US" altLang="zh-CN" dirty="0"/>
              <a:t>1.市场上有典型案例可供参考；</a:t>
            </a:r>
            <a:endParaRPr lang="en-US" altLang="zh-CN" dirty="0"/>
          </a:p>
          <a:p>
            <a:pPr algn="l"/>
            <a:r>
              <a:rPr lang="en-US" altLang="zh-CN" dirty="0"/>
              <a:t>2.市场上典型案例有限，可发挥空间较大。</a:t>
            </a:r>
            <a:endParaRPr lang="en-US" altLang="zh-CN" dirty="0"/>
          </a:p>
          <a:p>
            <a:pPr algn="l"/>
            <a:r>
              <a:rPr lang="en-US" altLang="zh-CN" dirty="0"/>
              <a:t>3.随着经济发展，人们在满足衣食住行之余会更加关注钓鱼这一类</a:t>
            </a:r>
            <a:endParaRPr lang="en-US" altLang="zh-CN" dirty="0"/>
          </a:p>
          <a:p>
            <a:pPr algn="l"/>
            <a:r>
              <a:rPr lang="en-US" altLang="zh-CN" dirty="0"/>
              <a:t>的娱乐活动，前景广阔。</a:t>
            </a:r>
            <a:endParaRPr lang="en-US" altLang="zh-CN" dirty="0"/>
          </a:p>
          <a:p>
            <a:pPr algn="l"/>
            <a:r>
              <a:rPr lang="en-US" altLang="zh-CN" b="1" dirty="0"/>
              <a:t>T（威胁）：</a:t>
            </a:r>
            <a:endParaRPr lang="en-US" altLang="zh-CN" dirty="0"/>
          </a:p>
          <a:p>
            <a:pPr algn="l"/>
            <a:r>
              <a:rPr lang="en-US" altLang="zh-CN" dirty="0"/>
              <a:t>1.其他两个小组实力强劲；</a:t>
            </a:r>
            <a:endParaRPr lang="en-US" altLang="zh-CN" dirty="0"/>
          </a:p>
          <a:p>
            <a:pPr algn="l"/>
            <a:r>
              <a:rPr lang="en-US" altLang="zh-CN" dirty="0"/>
              <a:t>2.市面上已存的钓鱼相关app已经极为成熟，市场竞争压力大。</a:t>
            </a:r>
            <a:endParaRPr lang="en-US" altLang="zh-CN" dirty="0"/>
          </a:p>
        </p:txBody>
      </p:sp>
      <p:pic>
        <p:nvPicPr>
          <p:cNvPr id="2" name="图片 1"/>
          <p:cNvPicPr>
            <a:picLocks noChangeAspect="1"/>
          </p:cNvPicPr>
          <p:nvPr/>
        </p:nvPicPr>
        <p:blipFill>
          <a:blip r:embed="rId1"/>
          <a:stretch>
            <a:fillRect/>
          </a:stretch>
        </p:blipFill>
        <p:spPr>
          <a:xfrm>
            <a:off x="6033770" y="259715"/>
            <a:ext cx="3116580" cy="1131570"/>
          </a:xfrm>
          <a:prstGeom prst="rect">
            <a:avLst/>
          </a:prstGeom>
        </p:spPr>
      </p:pic>
      <p:sp>
        <p:nvSpPr>
          <p:cNvPr id="3" name="文本框 2"/>
          <p:cNvSpPr txBox="1"/>
          <p:nvPr/>
        </p:nvSpPr>
        <p:spPr>
          <a:xfrm>
            <a:off x="1323975" y="1085215"/>
            <a:ext cx="1097280" cy="368300"/>
          </a:xfrm>
          <a:prstGeom prst="rect">
            <a:avLst/>
          </a:prstGeom>
          <a:noFill/>
        </p:spPr>
        <p:txBody>
          <a:bodyPr wrap="none" rtlCol="0" anchor="t">
            <a:spAutoFit/>
          </a:bodyPr>
          <a:lstStyle/>
          <a:p>
            <a:r>
              <a:rPr lang="zh-CN" altLang="en-US"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rPr>
              <a:t>项目概述</a:t>
            </a:r>
            <a:endParaRPr lang="zh-CN" altLang="en-US" b="1" dirty="0">
              <a:solidFill>
                <a:srgbClr val="346182"/>
              </a:solidFill>
              <a:latin typeface="微软雅黑" panose="020B0503020204020204" pitchFamily="34" charset="-122"/>
              <a:ea typeface="微软雅黑" panose="020B0503020204020204" pitchFamily="34" charset="-122"/>
              <a:cs typeface="Times New Roman" panose="02020603050405020304" pitchFamily="18" charset="0"/>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369716" y="1013213"/>
            <a:ext cx="4563110" cy="506730"/>
          </a:xfrm>
          <a:prstGeom prst="rect">
            <a:avLst/>
          </a:prstGeom>
        </p:spPr>
        <p:txBody>
          <a:bodyPr wrap="none">
            <a:spAutoFit/>
          </a:bodyPr>
          <a:lstStyle/>
          <a:p>
            <a:pPr lvl="0" algn="l">
              <a:lnSpc>
                <a:spcPct val="150000"/>
              </a:lnSpc>
            </a:pPr>
            <a:r>
              <a:rPr lang="zh-CN" altLang="en-US" b="1" dirty="0">
                <a:solidFill>
                  <a:srgbClr val="346182"/>
                </a:solidFill>
                <a:latin typeface="微软雅黑" panose="020B0503020204020204" pitchFamily="34" charset="-122"/>
                <a:ea typeface="微软雅黑" panose="020B0503020204020204" pitchFamily="34" charset="-122"/>
                <a:sym typeface="+mn-ea"/>
              </a:rPr>
              <a:t>项目实施计划</a:t>
            </a:r>
            <a:r>
              <a:rPr lang="en-US" altLang="zh-CN" b="1" dirty="0">
                <a:solidFill>
                  <a:srgbClr val="346182"/>
                </a:solidFill>
                <a:latin typeface="微软雅黑" panose="020B0503020204020204" pitchFamily="34" charset="-122"/>
                <a:ea typeface="微软雅黑" panose="020B0503020204020204" pitchFamily="34" charset="-122"/>
                <a:sym typeface="+mn-ea"/>
              </a:rPr>
              <a:t>——</a:t>
            </a:r>
            <a:r>
              <a:rPr lang="zh-CN" altLang="en-US" b="1" dirty="0">
                <a:solidFill>
                  <a:srgbClr val="346182"/>
                </a:solidFill>
                <a:latin typeface="微软雅黑" panose="020B0503020204020204" pitchFamily="34" charset="-122"/>
                <a:ea typeface="微软雅黑" panose="020B0503020204020204" pitchFamily="34" charset="-122"/>
                <a:sym typeface="+mn-ea"/>
              </a:rPr>
              <a:t>工作任务分解与人员分工</a:t>
            </a:r>
            <a:endParaRPr lang="zh-CN" altLang="en-US" b="1" dirty="0">
              <a:solidFill>
                <a:srgbClr val="346182"/>
              </a:solidFill>
              <a:latin typeface="微软雅黑" panose="020B0503020204020204" pitchFamily="34" charset="-122"/>
              <a:ea typeface="微软雅黑" panose="020B0503020204020204" pitchFamily="34" charset="-122"/>
              <a:sym typeface="+mn-ea"/>
            </a:endParaRPr>
          </a:p>
        </p:txBody>
      </p:sp>
      <p:cxnSp>
        <p:nvCxnSpPr>
          <p:cNvPr id="39" name="直接连接符 38"/>
          <p:cNvCxnSpPr/>
          <p:nvPr/>
        </p:nvCxnSpPr>
        <p:spPr>
          <a:xfrm>
            <a:off x="597429" y="1439930"/>
            <a:ext cx="592304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271197" y="1094292"/>
            <a:ext cx="779108" cy="359374"/>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文本框 41"/>
          <p:cNvSpPr txBox="1"/>
          <p:nvPr/>
        </p:nvSpPr>
        <p:spPr>
          <a:xfrm>
            <a:off x="278016" y="1077771"/>
            <a:ext cx="765470" cy="415498"/>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3</a:t>
            </a:r>
            <a:endParaRPr lang="zh-CN" altLang="en-US" sz="2100" dirty="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6042660" y="10795"/>
            <a:ext cx="3116580" cy="1131570"/>
          </a:xfrm>
          <a:prstGeom prst="rect">
            <a:avLst/>
          </a:prstGeom>
        </p:spPr>
      </p:pic>
      <p:sp>
        <p:nvSpPr>
          <p:cNvPr id="100" name="文本框 99"/>
          <p:cNvSpPr txBox="1"/>
          <p:nvPr/>
        </p:nvSpPr>
        <p:spPr>
          <a:xfrm>
            <a:off x="1591310" y="6755130"/>
            <a:ext cx="5627370" cy="252730"/>
          </a:xfrm>
          <a:prstGeom prst="rect">
            <a:avLst/>
          </a:prstGeom>
          <a:noFill/>
          <a:ln w="9525">
            <a:noFill/>
          </a:ln>
        </p:spPr>
        <p:txBody>
          <a:bodyPr wrap="square">
            <a:spAutoFit/>
          </a:bodyPr>
          <a:lstStyle/>
          <a:p>
            <a:pPr indent="133350"/>
            <a:r>
              <a:rPr lang="en-US" sz="1050" b="0" i="1" u="sng">
                <a:latin typeface="Times New Roman" panose="02020603050405020304" pitchFamily="18" charset="0"/>
                <a:ea typeface="宋体" panose="02010600030101010101" pitchFamily="2" charset="-122"/>
              </a:rPr>
              <a:t> </a:t>
            </a:r>
            <a:endParaRPr lang="zh-CN" altLang="en-US"/>
          </a:p>
        </p:txBody>
      </p:sp>
      <p:sp>
        <p:nvSpPr>
          <p:cNvPr id="4" name="文本框 3"/>
          <p:cNvSpPr txBox="1"/>
          <p:nvPr/>
        </p:nvSpPr>
        <p:spPr>
          <a:xfrm>
            <a:off x="931545" y="1746885"/>
            <a:ext cx="438150" cy="368300"/>
          </a:xfrm>
          <a:prstGeom prst="rect">
            <a:avLst/>
          </a:prstGeom>
          <a:noFill/>
        </p:spPr>
        <p:txBody>
          <a:bodyPr wrap="none" rtlCol="0" anchor="t">
            <a:spAutoFit/>
          </a:bodyPr>
          <a:p>
            <a:r>
              <a:rPr lang="en-US" altLang="zh-CN" dirty="0">
                <a:sym typeface="+mn-ea"/>
              </a:rPr>
              <a:t>[1]</a:t>
            </a:r>
            <a:endParaRPr lang="zh-CN" altLang="en-US"/>
          </a:p>
        </p:txBody>
      </p:sp>
      <p:graphicFrame>
        <p:nvGraphicFramePr>
          <p:cNvPr id="5" name="表格 4"/>
          <p:cNvGraphicFramePr/>
          <p:nvPr/>
        </p:nvGraphicFramePr>
        <p:xfrm>
          <a:off x="1369695" y="1453515"/>
          <a:ext cx="6087745" cy="5314950"/>
        </p:xfrm>
        <a:graphic>
          <a:graphicData uri="http://schemas.openxmlformats.org/drawingml/2006/table">
            <a:tbl>
              <a:tblPr firstRow="1" bandRow="1">
                <a:tableStyleId>{5940675A-B579-460E-94D1-54222C63F5DA}</a:tableStyleId>
              </a:tblPr>
              <a:tblGrid>
                <a:gridCol w="2309495"/>
                <a:gridCol w="1262380"/>
                <a:gridCol w="2515870"/>
              </a:tblGrid>
              <a:tr h="0">
                <a:tc>
                  <a:txBody>
                    <a:bodyPr/>
                    <a:p>
                      <a:pPr indent="0">
                        <a:buNone/>
                      </a:pPr>
                      <a:r>
                        <a:rPr lang="en-US" sz="1000" b="1">
                          <a:latin typeface="宋体" panose="02010600030101010101" pitchFamily="2" charset="-122"/>
                          <a:ea typeface="宋体" panose="02010600030101010101" pitchFamily="2" charset="-122"/>
                          <a:cs typeface="宋体" panose="02010600030101010101" pitchFamily="2" charset="-122"/>
                        </a:rPr>
                        <a:t>任务名称</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DD6EE"/>
                    </a:solidFill>
                  </a:tcPr>
                </a:tc>
                <a:tc>
                  <a:txBody>
                    <a:bodyPr/>
                    <a:p>
                      <a:pPr indent="0">
                        <a:buNone/>
                      </a:pPr>
                      <a:r>
                        <a:rPr lang="en-US" sz="1000" b="1">
                          <a:latin typeface="宋体" panose="02010600030101010101" pitchFamily="2" charset="-122"/>
                          <a:ea typeface="宋体" panose="02010600030101010101" pitchFamily="2" charset="-122"/>
                          <a:cs typeface="宋体" panose="02010600030101010101" pitchFamily="2" charset="-122"/>
                        </a:rPr>
                        <a:t>负责人</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DD6EE"/>
                    </a:solidFill>
                  </a:tcPr>
                </a:tc>
                <a:tc>
                  <a:txBody>
                    <a:bodyPr/>
                    <a:p>
                      <a:pPr indent="0">
                        <a:buNone/>
                      </a:pPr>
                      <a:r>
                        <a:rPr lang="en-US" sz="1000" b="1">
                          <a:latin typeface="宋体" panose="02010600030101010101" pitchFamily="2" charset="-122"/>
                          <a:ea typeface="宋体" panose="02010600030101010101" pitchFamily="2" charset="-122"/>
                          <a:cs typeface="宋体" panose="02010600030101010101" pitchFamily="2" charset="-122"/>
                        </a:rPr>
                        <a:t>参与人</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DD6EE"/>
                    </a:solidFill>
                  </a:tcPr>
                </a:tc>
              </a:tr>
              <a:tr h="0">
                <a:tc>
                  <a:txBody>
                    <a:bodyPr/>
                    <a:p>
                      <a:pPr indent="0">
                        <a:buNone/>
                      </a:pPr>
                      <a:r>
                        <a:rPr lang="en-US" sz="1000" b="1">
                          <a:latin typeface="宋体" panose="02010600030101010101" pitchFamily="2" charset="-122"/>
                          <a:ea typeface="宋体" panose="02010600030101010101" pitchFamily="2" charset="-122"/>
                          <a:cs typeface="宋体" panose="02010600030101010101" pitchFamily="2" charset="-122"/>
                        </a:rPr>
                        <a:t>获取需求</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rowSpan="11">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rowSpan="11">
                  <a:txBody>
                    <a:bodyPr/>
                    <a:p>
                      <a:pPr indent="0" algn="ctr">
                        <a:buNone/>
                      </a:pPr>
                      <a:r>
                        <a:rPr lang="en-US" sz="1100" b="1">
                          <a:solidFill>
                            <a:srgbClr val="000000"/>
                          </a:solidFill>
                          <a:latin typeface="等线" panose="02010600030101010101" pitchFamily="2" charset="-122"/>
                          <a:ea typeface="等线" panose="02010600030101010101" pitchFamily="2" charset="-122"/>
                          <a:cs typeface="等线" panose="02010600030101010101" pitchFamily="2" charset="-122"/>
                        </a:rPr>
                        <a:t>张荣阳，赵伟宏，林翼力，刘浥，陈帆</a:t>
                      </a:r>
                      <a:endParaRPr lang="en-US" altLang="en-US" sz="1100" b="1">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9525" marR="9525" marT="9525" marB="9525"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编写项目视图与范围</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r>
              <a:tr h="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用户群分类</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r>
              <a:tr h="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选择产品代表</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r>
              <a:tr h="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确定使用实例</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r>
              <a:tr h="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召开应用程序开发联系会议</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r>
              <a:tr h="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需求访谈</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r>
              <a:tr h="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分析用户工作流程</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r>
              <a:tr h="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确定质量属性</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r>
              <a:tr h="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检查问题报告</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r>
              <a:tr h="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需求重用</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r>
              <a:tr h="0">
                <a:tc>
                  <a:txBody>
                    <a:bodyPr/>
                    <a:p>
                      <a:pPr indent="0">
                        <a:buNone/>
                      </a:pPr>
                      <a:r>
                        <a:rPr lang="en-US" sz="1000" b="1">
                          <a:latin typeface="宋体" panose="02010600030101010101" pitchFamily="2" charset="-122"/>
                          <a:ea typeface="宋体" panose="02010600030101010101" pitchFamily="2" charset="-122"/>
                          <a:cs typeface="宋体" panose="02010600030101010101" pitchFamily="2" charset="-122"/>
                        </a:rPr>
                        <a:t>需求分析</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rowSpan="8">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rowSpan="8">
                  <a:txBody>
                    <a:bodyPr/>
                    <a:p>
                      <a:pPr indent="0" algn="ctr">
                        <a:buNone/>
                      </a:pPr>
                      <a:r>
                        <a:rPr lang="en-US" sz="1100" b="1">
                          <a:solidFill>
                            <a:srgbClr val="000000"/>
                          </a:solidFill>
                          <a:latin typeface="等线" panose="02010600030101010101" pitchFamily="2" charset="-122"/>
                          <a:ea typeface="等线" panose="02010600030101010101" pitchFamily="2" charset="-122"/>
                          <a:cs typeface="等线" panose="02010600030101010101" pitchFamily="2" charset="-122"/>
                        </a:rPr>
                        <a:t>张荣阳，赵伟宏，林翼力，刘浥，陈帆</a:t>
                      </a:r>
                      <a:endParaRPr lang="en-US" altLang="en-US" sz="1100" b="1">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9525" marR="9525" marT="9525" marB="9525"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绘制关联图</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r>
              <a:tr h="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创建开发原型</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r>
              <a:tr h="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分析可行性</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r>
              <a:tr h="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确定需求优先级</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r>
              <a:tr h="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为需求建立模型</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r>
              <a:tr h="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编写数据字典</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r>
              <a:tr h="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应用质量功能调配</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r>
              <a:tr h="0">
                <a:tc>
                  <a:txBody>
                    <a:bodyPr/>
                    <a:p>
                      <a:pPr indent="0">
                        <a:buNone/>
                      </a:pPr>
                      <a:r>
                        <a:rPr lang="en-US" sz="1000" b="1">
                          <a:latin typeface="宋体" panose="02010600030101010101" pitchFamily="2" charset="-122"/>
                          <a:ea typeface="宋体" panose="02010600030101010101" pitchFamily="2" charset="-122"/>
                          <a:cs typeface="宋体" panose="02010600030101010101" pitchFamily="2" charset="-122"/>
                        </a:rPr>
                        <a:t>需求规格说明</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rowSpan="6">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rowSpan="6">
                  <a:txBody>
                    <a:bodyPr/>
                    <a:p>
                      <a:pPr indent="0" algn="ctr">
                        <a:buNone/>
                      </a:pPr>
                      <a:r>
                        <a:rPr lang="en-US" sz="1100" b="1">
                          <a:solidFill>
                            <a:srgbClr val="000000"/>
                          </a:solidFill>
                          <a:latin typeface="等线" panose="02010600030101010101" pitchFamily="2" charset="-122"/>
                          <a:ea typeface="等线" panose="02010600030101010101" pitchFamily="2" charset="-122"/>
                          <a:cs typeface="等线" panose="02010600030101010101" pitchFamily="2" charset="-122"/>
                        </a:rPr>
                        <a:t>张荣阳，赵伟宏，林翼力，刘浥，陈帆</a:t>
                      </a:r>
                      <a:endParaRPr lang="en-US" altLang="en-US" sz="1100" b="1">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9525" marR="9525" marT="9525" marB="9525"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采用软件需求规格说明模板</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r>
              <a:tr h="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指明需求来源</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r>
              <a:tr h="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为每一项需求注上标号</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r>
              <a:tr h="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记录业务规范</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r>
              <a:tr h="0">
                <a:tc>
                  <a:txBody>
                    <a:bodyPr/>
                    <a:p>
                      <a:pPr indent="0">
                        <a:buNone/>
                      </a:pP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r>
              <a:tr h="0">
                <a:tc>
                  <a:txBody>
                    <a:bodyPr/>
                    <a:p>
                      <a:pPr indent="0">
                        <a:buNone/>
                      </a:pPr>
                      <a:r>
                        <a:rPr lang="en-US" sz="1000" b="1">
                          <a:latin typeface="宋体" panose="02010600030101010101" pitchFamily="2" charset="-122"/>
                          <a:ea typeface="宋体" panose="02010600030101010101" pitchFamily="2" charset="-122"/>
                          <a:cs typeface="宋体" panose="02010600030101010101" pitchFamily="2" charset="-122"/>
                        </a:rPr>
                        <a:t>需求规格审核</a:t>
                      </a:r>
                      <a:endParaRPr lang="en-US" altLang="en-US" sz="1000" b="1">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rowSpan="5">
                  <a:txBody>
                    <a:bodyPr/>
                    <a:p>
                      <a:pPr indent="0" algn="ctr">
                        <a:buNone/>
                      </a:pPr>
                      <a:r>
                        <a:rPr lang="en-US" sz="1000" b="0">
                          <a:latin typeface="宋体" panose="02010600030101010101" pitchFamily="2" charset="-122"/>
                          <a:ea typeface="宋体" panose="02010600030101010101" pitchFamily="2" charset="-122"/>
                          <a:cs typeface="宋体" panose="02010600030101010101" pitchFamily="2" charset="-122"/>
                        </a:rPr>
                        <a:t> </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rowSpan="5">
                  <a:txBody>
                    <a:bodyPr/>
                    <a:p>
                      <a:pPr indent="0" algn="ctr">
                        <a:buNone/>
                      </a:pPr>
                      <a:r>
                        <a:rPr lang="en-US" sz="1100" b="1">
                          <a:solidFill>
                            <a:srgbClr val="000000"/>
                          </a:solidFill>
                          <a:latin typeface="等线" panose="02010600030101010101" pitchFamily="2" charset="-122"/>
                          <a:ea typeface="等线" panose="02010600030101010101" pitchFamily="2" charset="-122"/>
                          <a:cs typeface="等线" panose="02010600030101010101" pitchFamily="2" charset="-122"/>
                        </a:rPr>
                        <a:t>张荣阳，赵伟宏，林翼力，刘浥，陈帆</a:t>
                      </a:r>
                      <a:endParaRPr lang="en-US" altLang="en-US" sz="1100" b="1">
                        <a:solidFill>
                          <a:srgbClr val="000000"/>
                        </a:solidFill>
                        <a:latin typeface="等线" panose="02010600030101010101" pitchFamily="2" charset="-122"/>
                        <a:ea typeface="等线" panose="02010600030101010101" pitchFamily="2" charset="-122"/>
                        <a:cs typeface="等线" panose="02010600030101010101" pitchFamily="2" charset="-122"/>
                      </a:endParaRPr>
                    </a:p>
                  </a:txBody>
                  <a:tcPr marL="9525" marR="9525" marT="9525" marB="9525"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编写测试用例</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r>
              <a:tr h="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编写用户手册</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r>
              <a:tr h="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确定合格的标准</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tcPr>
                </a:tc>
              </a:tr>
              <a:tr h="0">
                <a:tc>
                  <a:txBody>
                    <a:bodyPr/>
                    <a:p>
                      <a:pPr indent="0">
                        <a:buNone/>
                      </a:pPr>
                      <a:r>
                        <a:rPr lang="en-US" sz="1000" b="0">
                          <a:latin typeface="宋体" panose="02010600030101010101" pitchFamily="2" charset="-122"/>
                          <a:ea typeface="宋体" panose="02010600030101010101" pitchFamily="2" charset="-122"/>
                          <a:cs typeface="宋体" panose="02010600030101010101" pitchFamily="2" charset="-122"/>
                        </a:rPr>
                        <a:t>审查需求文档</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9525" marR="9525" marT="9525" marB="9525"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r>
            </a:tbl>
          </a:graphicData>
        </a:graphic>
      </p:graphicFrame>
      <p:sp>
        <p:nvSpPr>
          <p:cNvPr id="6" name="文本框 5"/>
          <p:cNvSpPr txBox="1"/>
          <p:nvPr/>
        </p:nvSpPr>
        <p:spPr>
          <a:xfrm>
            <a:off x="1369695" y="6768465"/>
            <a:ext cx="5925185" cy="252730"/>
          </a:xfrm>
          <a:prstGeom prst="rect">
            <a:avLst/>
          </a:prstGeom>
          <a:noFill/>
          <a:ln w="9525">
            <a:noFill/>
          </a:ln>
        </p:spPr>
        <p:txBody>
          <a:bodyPr wrap="square">
            <a:spAutoFit/>
          </a:bodyPr>
          <a:p>
            <a:pPr indent="133350"/>
            <a:r>
              <a:rPr lang="en-US" sz="1050" b="0" i="1" u="sng">
                <a:latin typeface="Times New Roman" panose="02020603050405020304" pitchFamily="18" charset="0"/>
                <a:ea typeface="宋体" panose="02010600030101010101" pitchFamily="2" charset="-122"/>
              </a:rPr>
              <a:t> </a:t>
            </a:r>
            <a:endParaRPr lang="zh-CN"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1369716" y="1013213"/>
            <a:ext cx="2962910" cy="506730"/>
          </a:xfrm>
          <a:prstGeom prst="rect">
            <a:avLst/>
          </a:prstGeom>
        </p:spPr>
        <p:txBody>
          <a:bodyPr wrap="none">
            <a:spAutoFit/>
          </a:bodyPr>
          <a:lstStyle/>
          <a:p>
            <a:pPr lvl="0" algn="l">
              <a:lnSpc>
                <a:spcPct val="150000"/>
              </a:lnSpc>
            </a:pPr>
            <a:r>
              <a:rPr lang="zh-CN" altLang="en-US" b="1" dirty="0">
                <a:solidFill>
                  <a:srgbClr val="346182"/>
                </a:solidFill>
                <a:latin typeface="微软雅黑" panose="020B0503020204020204" pitchFamily="34" charset="-122"/>
                <a:ea typeface="微软雅黑" panose="020B0503020204020204" pitchFamily="34" charset="-122"/>
                <a:sym typeface="+mn-ea"/>
              </a:rPr>
              <a:t>项目实施计划</a:t>
            </a:r>
            <a:r>
              <a:rPr lang="en-US" altLang="zh-CN" b="1" dirty="0">
                <a:solidFill>
                  <a:srgbClr val="346182"/>
                </a:solidFill>
                <a:latin typeface="微软雅黑" panose="020B0503020204020204" pitchFamily="34" charset="-122"/>
                <a:ea typeface="微软雅黑" panose="020B0503020204020204" pitchFamily="34" charset="-122"/>
                <a:sym typeface="+mn-ea"/>
              </a:rPr>
              <a:t>——</a:t>
            </a:r>
            <a:r>
              <a:rPr lang="zh-CN" altLang="en-US" b="1" dirty="0">
                <a:solidFill>
                  <a:srgbClr val="346182"/>
                </a:solidFill>
                <a:latin typeface="微软雅黑" panose="020B0503020204020204" pitchFamily="34" charset="-122"/>
                <a:ea typeface="微软雅黑" panose="020B0503020204020204" pitchFamily="34" charset="-122"/>
                <a:sym typeface="+mn-ea"/>
              </a:rPr>
              <a:t>接口人员</a:t>
            </a:r>
            <a:endParaRPr lang="zh-CN" altLang="en-US" b="1" dirty="0">
              <a:solidFill>
                <a:srgbClr val="346182"/>
              </a:solidFill>
              <a:latin typeface="微软雅黑" panose="020B0503020204020204" pitchFamily="34" charset="-122"/>
              <a:ea typeface="微软雅黑" panose="020B0503020204020204" pitchFamily="34" charset="-122"/>
              <a:sym typeface="+mn-ea"/>
            </a:endParaRPr>
          </a:p>
        </p:txBody>
      </p:sp>
      <p:cxnSp>
        <p:nvCxnSpPr>
          <p:cNvPr id="39" name="直接连接符 38"/>
          <p:cNvCxnSpPr/>
          <p:nvPr/>
        </p:nvCxnSpPr>
        <p:spPr>
          <a:xfrm>
            <a:off x="597429" y="1439930"/>
            <a:ext cx="592304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平行四边形 40"/>
          <p:cNvSpPr/>
          <p:nvPr/>
        </p:nvSpPr>
        <p:spPr>
          <a:xfrm>
            <a:off x="271197" y="1094292"/>
            <a:ext cx="779108" cy="359374"/>
          </a:xfrm>
          <a:prstGeom prst="parallelogram">
            <a:avLst/>
          </a:prstGeom>
          <a:solidFill>
            <a:srgbClr val="3461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文本框 41"/>
          <p:cNvSpPr txBox="1"/>
          <p:nvPr/>
        </p:nvSpPr>
        <p:spPr>
          <a:xfrm>
            <a:off x="278016" y="1077771"/>
            <a:ext cx="765470" cy="415498"/>
          </a:xfrm>
          <a:prstGeom prst="rect">
            <a:avLst/>
          </a:prstGeom>
          <a:noFill/>
        </p:spPr>
        <p:txBody>
          <a:bodyPr wrap="square" rtlCol="0">
            <a:spAutoFit/>
          </a:bodyPr>
          <a:lstStyle/>
          <a:p>
            <a:pPr algn="ctr"/>
            <a:r>
              <a:rPr lang="en-US" altLang="zh-CN" sz="2100" dirty="0">
                <a:solidFill>
                  <a:schemeClr val="bg1"/>
                </a:solidFill>
                <a:latin typeface="微软雅黑" panose="020B0503020204020204" pitchFamily="34" charset="-122"/>
                <a:ea typeface="微软雅黑" panose="020B0503020204020204" pitchFamily="34" charset="-122"/>
              </a:rPr>
              <a:t>3</a:t>
            </a:r>
            <a:endParaRPr lang="zh-CN" altLang="en-US" sz="2100" dirty="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6042660" y="10795"/>
            <a:ext cx="3116580" cy="1131570"/>
          </a:xfrm>
          <a:prstGeom prst="rect">
            <a:avLst/>
          </a:prstGeom>
        </p:spPr>
      </p:pic>
      <p:graphicFrame>
        <p:nvGraphicFramePr>
          <p:cNvPr id="2" name="表格 1"/>
          <p:cNvGraphicFramePr/>
          <p:nvPr/>
        </p:nvGraphicFramePr>
        <p:xfrm>
          <a:off x="835025" y="1821815"/>
          <a:ext cx="6888480" cy="2860675"/>
        </p:xfrm>
        <a:graphic>
          <a:graphicData uri="http://schemas.openxmlformats.org/drawingml/2006/table">
            <a:tbl>
              <a:tblPr firstRow="1" bandRow="1">
                <a:tableStyleId>{5940675A-B579-460E-94D1-54222C63F5DA}</a:tableStyleId>
              </a:tblPr>
              <a:tblGrid>
                <a:gridCol w="1290955"/>
                <a:gridCol w="1204595"/>
                <a:gridCol w="1663700"/>
                <a:gridCol w="1085215"/>
                <a:gridCol w="1644015"/>
              </a:tblGrid>
              <a:tr h="368935">
                <a:tc>
                  <a:txBody>
                    <a:bodyPr/>
                    <a:lstStyle/>
                    <a:p>
                      <a:pPr indent="0" algn="ctr">
                        <a:buNone/>
                      </a:pPr>
                      <a:r>
                        <a:rPr lang="en-US" sz="1800" b="1" dirty="0" err="1">
                          <a:solidFill>
                            <a:schemeClr val="tx1"/>
                          </a:solidFill>
                          <a:uFillTx/>
                          <a:latin typeface="宋体" panose="02010600030101010101" pitchFamily="2" charset="-122"/>
                          <a:ea typeface="宋体" panose="02010600030101010101" pitchFamily="2" charset="-122"/>
                          <a:cs typeface="宋体" panose="02010600030101010101" pitchFamily="2" charset="-122"/>
                        </a:rPr>
                        <a:t>姓名</a:t>
                      </a:r>
                      <a:endParaRPr lang="en-US" altLang="en-US" sz="1800" b="1" dirty="0" err="1">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BDD6EE"/>
                    </a:solidFill>
                  </a:tcPr>
                </a:tc>
                <a:tc gridSpan="3">
                  <a:txBody>
                    <a:bodyPr/>
                    <a:lstStyle/>
                    <a:p>
                      <a:pPr indent="0" algn="ctr">
                        <a:buNone/>
                      </a:pPr>
                      <a:r>
                        <a:rPr lang="en-US" sz="1800" b="1">
                          <a:solidFill>
                            <a:schemeClr val="tx1"/>
                          </a:solidFill>
                          <a:uFillTx/>
                          <a:latin typeface="宋体" panose="02010600030101010101" pitchFamily="2" charset="-122"/>
                          <a:ea typeface="宋体" panose="02010600030101010101" pitchFamily="2" charset="-122"/>
                          <a:cs typeface="宋体" panose="02010600030101010101" pitchFamily="2" charset="-122"/>
                        </a:rPr>
                        <a:t>联系方式</a:t>
                      </a:r>
                      <a:endParaRPr lang="en-US" altLang="en-US" sz="1800" b="1">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DD6EE"/>
                    </a:solidFill>
                  </a:tcPr>
                </a:tc>
                <a:tc hMerge="1">
                  <a:tcPr>
                    <a:lnT w="12700" cap="flat" cmpd="sng">
                      <a:solidFill>
                        <a:srgbClr val="00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lstStyle/>
                    <a:p>
                      <a:pPr indent="0">
                        <a:buNone/>
                      </a:pPr>
                      <a:r>
                        <a:rPr lang="en-US" sz="1800" b="1">
                          <a:solidFill>
                            <a:schemeClr val="tx1"/>
                          </a:solidFill>
                          <a:uFillTx/>
                          <a:latin typeface="宋体" panose="02010600030101010101" pitchFamily="2" charset="-122"/>
                          <a:ea typeface="宋体" panose="02010600030101010101" pitchFamily="2" charset="-122"/>
                          <a:cs typeface="宋体" panose="02010600030101010101" pitchFamily="2" charset="-122"/>
                        </a:rPr>
                        <a:t>接口联系人</a:t>
                      </a:r>
                      <a:endParaRPr lang="en-US" altLang="en-US" sz="1800" b="1">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BDD6EE"/>
                    </a:solidFill>
                  </a:tcPr>
                </a:tc>
              </a:tr>
              <a:tr h="793750">
                <a:tc>
                  <a:txBody>
                    <a:bodyPr/>
                    <a:lstStyle/>
                    <a:p>
                      <a:pPr indent="0" algn="ctr">
                        <a:buNone/>
                      </a:pPr>
                      <a:r>
                        <a:rPr lang="en-US" sz="1800" b="1">
                          <a:solidFill>
                            <a:schemeClr val="tx1"/>
                          </a:solidFill>
                          <a:uFillTx/>
                          <a:latin typeface="宋体" panose="02010600030101010101" pitchFamily="2" charset="-122"/>
                          <a:ea typeface="宋体" panose="02010600030101010101" pitchFamily="2" charset="-122"/>
                          <a:cs typeface="宋体" panose="02010600030101010101" pitchFamily="2" charset="-122"/>
                        </a:rPr>
                        <a:t> </a:t>
                      </a:r>
                      <a:endParaRPr lang="en-US" altLang="en-US" sz="1800" b="1">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BDD6EE"/>
                    </a:solidFill>
                  </a:tcPr>
                </a:tc>
                <a:tc>
                  <a:txBody>
                    <a:bodyPr/>
                    <a:lstStyle/>
                    <a:p>
                      <a:pPr indent="0">
                        <a:buNone/>
                      </a:pPr>
                      <a:r>
                        <a:rPr lang="en-US" sz="1800" b="1">
                          <a:solidFill>
                            <a:schemeClr val="tx1"/>
                          </a:solidFill>
                          <a:uFillTx/>
                          <a:latin typeface="宋体" panose="02010600030101010101" pitchFamily="2" charset="-122"/>
                          <a:ea typeface="宋体" panose="02010600030101010101" pitchFamily="2" charset="-122"/>
                          <a:cs typeface="宋体" panose="02010600030101010101" pitchFamily="2" charset="-122"/>
                        </a:rPr>
                        <a:t>联系电话</a:t>
                      </a:r>
                      <a:endParaRPr lang="en-US" altLang="en-US" sz="1800" b="1">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BDD6EE"/>
                    </a:solidFill>
                  </a:tcPr>
                </a:tc>
                <a:tc>
                  <a:txBody>
                    <a:bodyPr/>
                    <a:lstStyle/>
                    <a:p>
                      <a:pPr indent="0">
                        <a:buNone/>
                      </a:pPr>
                      <a:r>
                        <a:rPr lang="en-US" sz="1800" b="1">
                          <a:solidFill>
                            <a:schemeClr val="tx1"/>
                          </a:solidFill>
                          <a:uFillTx/>
                          <a:latin typeface="宋体" panose="02010600030101010101" pitchFamily="2" charset="-122"/>
                          <a:ea typeface="宋体" panose="02010600030101010101" pitchFamily="2" charset="-122"/>
                          <a:cs typeface="宋体" panose="02010600030101010101" pitchFamily="2" charset="-122"/>
                        </a:rPr>
                        <a:t>邮箱</a:t>
                      </a:r>
                      <a:endParaRPr lang="en-US" altLang="en-US" sz="1800" b="1">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BDD6EE"/>
                    </a:solidFill>
                  </a:tcPr>
                </a:tc>
                <a:tc>
                  <a:txBody>
                    <a:bodyPr/>
                    <a:lstStyle/>
                    <a:p>
                      <a:pPr indent="0">
                        <a:buNone/>
                      </a:pPr>
                      <a:r>
                        <a:rPr lang="en-US" sz="1800" b="1">
                          <a:solidFill>
                            <a:schemeClr val="tx1"/>
                          </a:solidFill>
                          <a:uFillTx/>
                          <a:latin typeface="宋体" panose="02010600030101010101" pitchFamily="2" charset="-122"/>
                          <a:ea typeface="宋体" panose="02010600030101010101" pitchFamily="2" charset="-122"/>
                          <a:cs typeface="宋体" panose="02010600030101010101" pitchFamily="2" charset="-122"/>
                        </a:rPr>
                        <a:t>地址</a:t>
                      </a:r>
                      <a:endParaRPr lang="en-US" altLang="en-US" sz="1800" b="1">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BDD6EE"/>
                    </a:solidFill>
                  </a:tcPr>
                </a:tc>
                <a:tc>
                  <a:txBody>
                    <a:bodyPr/>
                    <a:lstStyle/>
                    <a:p>
                      <a:pPr indent="0" algn="ctr">
                        <a:buNone/>
                      </a:pPr>
                      <a:r>
                        <a:rPr lang="en-US" sz="1800" b="1">
                          <a:solidFill>
                            <a:schemeClr val="tx1"/>
                          </a:solidFill>
                          <a:uFillTx/>
                          <a:latin typeface="宋体" panose="02010600030101010101" pitchFamily="2" charset="-122"/>
                          <a:ea typeface="宋体" panose="02010600030101010101" pitchFamily="2" charset="-122"/>
                          <a:cs typeface="宋体" panose="02010600030101010101" pitchFamily="2" charset="-122"/>
                        </a:rPr>
                        <a:t> </a:t>
                      </a:r>
                      <a:endParaRPr lang="en-US" altLang="en-US" sz="1800" b="1">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BDD6EE"/>
                    </a:solidFill>
                  </a:tcPr>
                </a:tc>
              </a:tr>
              <a:tr h="970280">
                <a:tc>
                  <a:txBody>
                    <a:bodyPr/>
                    <a:lstStyle/>
                    <a:p>
                      <a:pPr indent="0" algn="ctr">
                        <a:buNone/>
                      </a:pPr>
                      <a:r>
                        <a:rPr lang="en-US" sz="1800" b="0">
                          <a:solidFill>
                            <a:schemeClr val="tx1"/>
                          </a:solidFill>
                          <a:uFillTx/>
                          <a:latin typeface="宋体" panose="02010600030101010101" pitchFamily="2" charset="-122"/>
                          <a:ea typeface="宋体" panose="02010600030101010101" pitchFamily="2" charset="-122"/>
                          <a:cs typeface="宋体" panose="02010600030101010101" pitchFamily="2" charset="-122"/>
                        </a:rPr>
                        <a:t>杨枨</a:t>
                      </a:r>
                      <a:endParaRPr lang="en-US" altLang="en-US" sz="18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tx1"/>
                          </a:solidFill>
                          <a:uFillTx/>
                          <a:latin typeface="宋体" panose="02010600030101010101" pitchFamily="2" charset="-122"/>
                          <a:ea typeface="宋体" panose="02010600030101010101" pitchFamily="2" charset="-122"/>
                          <a:cs typeface="宋体" panose="02010600030101010101" pitchFamily="2" charset="-122"/>
                        </a:rPr>
                        <a:t>13357102333</a:t>
                      </a:r>
                      <a:endParaRPr lang="en-US" altLang="en-US" sz="18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altLang="en-US" sz="1800" b="0" dirty="0" smtClean="0">
                          <a:solidFill>
                            <a:schemeClr val="tx1"/>
                          </a:solidFill>
                          <a:uFillTx/>
                          <a:latin typeface="宋体" panose="02010600030101010101" pitchFamily="2" charset="-122"/>
                          <a:ea typeface="宋体" panose="02010600030101010101" pitchFamily="2" charset="-122"/>
                          <a:cs typeface="宋体" panose="02010600030101010101" pitchFamily="2" charset="-122"/>
                        </a:rPr>
                        <a:t>yangc@zucc.edu.cn</a:t>
                      </a:r>
                      <a:endParaRPr lang="en-US" altLang="en-US" sz="1800" b="0" dirty="0" smtClean="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tx1"/>
                          </a:solidFill>
                          <a:uFillTx/>
                          <a:latin typeface="宋体" panose="02010600030101010101" pitchFamily="2" charset="-122"/>
                          <a:ea typeface="宋体" panose="02010600030101010101" pitchFamily="2" charset="-122"/>
                          <a:cs typeface="宋体" panose="02010600030101010101" pitchFamily="2" charset="-122"/>
                        </a:rPr>
                        <a:t>理四504</a:t>
                      </a:r>
                      <a:endParaRPr lang="en-US" altLang="en-US" sz="18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tx1"/>
                          </a:solidFill>
                          <a:uFillTx/>
                          <a:latin typeface="宋体" panose="02010600030101010101" pitchFamily="2" charset="-122"/>
                          <a:ea typeface="宋体" panose="02010600030101010101" pitchFamily="2" charset="-122"/>
                          <a:cs typeface="宋体" panose="02010600030101010101" pitchFamily="2" charset="-122"/>
                        </a:rPr>
                        <a:t>张荣阳</a:t>
                      </a:r>
                      <a:endParaRPr lang="en-US" altLang="en-US" sz="18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727710">
                <a:tc>
                  <a:txBody>
                    <a:bodyPr/>
                    <a:lstStyle/>
                    <a:p>
                      <a:pPr indent="0" algn="ctr">
                        <a:buNone/>
                      </a:pPr>
                      <a:r>
                        <a:rPr lang="en-US" sz="1800" b="0">
                          <a:solidFill>
                            <a:schemeClr val="tx1"/>
                          </a:solidFill>
                          <a:uFillTx/>
                          <a:latin typeface="宋体" panose="02010600030101010101" pitchFamily="2" charset="-122"/>
                          <a:ea typeface="宋体" panose="02010600030101010101" pitchFamily="2" charset="-122"/>
                          <a:cs typeface="宋体" panose="02010600030101010101" pitchFamily="2" charset="-122"/>
                        </a:rPr>
                        <a:t>侯宏仑</a:t>
                      </a:r>
                      <a:endParaRPr lang="en-US" altLang="en-US" sz="18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tx1"/>
                          </a:solidFill>
                          <a:uFillTx/>
                          <a:latin typeface="宋体" panose="02010600030101010101" pitchFamily="2" charset="-122"/>
                          <a:ea typeface="宋体" panose="02010600030101010101" pitchFamily="2" charset="-122"/>
                          <a:cs typeface="宋体" panose="02010600030101010101" pitchFamily="2" charset="-122"/>
                        </a:rPr>
                        <a:t>13071858629</a:t>
                      </a:r>
                      <a:endParaRPr lang="en-US" altLang="en-US" sz="18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altLang="en-US" sz="1800" b="0" smtClean="0">
                          <a:solidFill>
                            <a:schemeClr val="tx1"/>
                          </a:solidFill>
                          <a:uFillTx/>
                          <a:latin typeface="宋体" panose="02010600030101010101" pitchFamily="2" charset="-122"/>
                          <a:ea typeface="宋体" panose="02010600030101010101" pitchFamily="2" charset="-122"/>
                          <a:cs typeface="宋体" panose="02010600030101010101" pitchFamily="2" charset="-122"/>
                        </a:rPr>
                        <a:t>ubilbs@zucc.edu.cn</a:t>
                      </a:r>
                      <a:endParaRPr lang="en-US" altLang="en-US" sz="1800" b="0" smtClean="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tx1"/>
                          </a:solidFill>
                          <a:uFillTx/>
                          <a:latin typeface="宋体" panose="02010600030101010101" pitchFamily="2" charset="-122"/>
                          <a:ea typeface="宋体" panose="02010600030101010101" pitchFamily="2" charset="-122"/>
                          <a:cs typeface="宋体" panose="02010600030101010101" pitchFamily="2" charset="-122"/>
                        </a:rPr>
                        <a:t>理四501</a:t>
                      </a:r>
                      <a:endParaRPr lang="en-US" altLang="en-US" sz="18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1800" b="0">
                          <a:solidFill>
                            <a:schemeClr val="tx1"/>
                          </a:solidFill>
                          <a:uFillTx/>
                          <a:latin typeface="宋体" panose="02010600030101010101" pitchFamily="2" charset="-122"/>
                          <a:ea typeface="宋体" panose="02010600030101010101" pitchFamily="2" charset="-122"/>
                          <a:cs typeface="宋体" panose="02010600030101010101" pitchFamily="2" charset="-122"/>
                        </a:rPr>
                        <a:t>张荣阳</a:t>
                      </a:r>
                      <a:endParaRPr lang="en-US" altLang="en-US" sz="1800" b="0">
                        <a:solidFill>
                          <a:schemeClr val="tx1"/>
                        </a:solidFill>
                        <a:uFillTx/>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7277</Words>
  <Application>WPS 演示</Application>
  <PresentationFormat>全屏显示(4:3)</PresentationFormat>
  <Paragraphs>1221</Paragraphs>
  <Slides>29</Slides>
  <Notes>2</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29</vt:i4>
      </vt:variant>
    </vt:vector>
  </HeadingPairs>
  <TitlesOfParts>
    <vt:vector size="41" baseType="lpstr">
      <vt:lpstr>Arial</vt:lpstr>
      <vt:lpstr>宋体</vt:lpstr>
      <vt:lpstr>Wingdings</vt:lpstr>
      <vt:lpstr>微软雅黑</vt:lpstr>
      <vt:lpstr>Times New Roman</vt:lpstr>
      <vt:lpstr>等线</vt:lpstr>
      <vt:lpstr>Calibri</vt:lpstr>
      <vt:lpstr>Arial Unicode MS</vt:lpstr>
      <vt:lpstr>等线 Light</vt:lpstr>
      <vt:lpstr>Calibri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dell</dc:creator>
  <cp:lastModifiedBy>sky</cp:lastModifiedBy>
  <cp:revision>152</cp:revision>
  <dcterms:created xsi:type="dcterms:W3CDTF">2014-12-17T13:36:00Z</dcterms:created>
  <dcterms:modified xsi:type="dcterms:W3CDTF">2018-11-28T15:04:38Z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2052-10.1.0.7670</vt:lpwstr>
  </property>
  <property fmtid="{D5CDD505-2E9C-101B-9397-08002B2CF9AE}" pid="3" name="KSORubyTemplateID">
    <vt:lpwstr>13</vt:lpwstr>
  </property>
</Properties>
</file>